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82"/>
  </p:notesMasterIdLst>
  <p:sldIdLst>
    <p:sldId id="256" r:id="rId2"/>
    <p:sldId id="257" r:id="rId3"/>
    <p:sldId id="379" r:id="rId4"/>
    <p:sldId id="266" r:id="rId5"/>
    <p:sldId id="283" r:id="rId6"/>
    <p:sldId id="284" r:id="rId7"/>
    <p:sldId id="285" r:id="rId8"/>
    <p:sldId id="286" r:id="rId9"/>
    <p:sldId id="287" r:id="rId10"/>
    <p:sldId id="288" r:id="rId11"/>
    <p:sldId id="289" r:id="rId12"/>
    <p:sldId id="290" r:id="rId13"/>
    <p:sldId id="291" r:id="rId14"/>
    <p:sldId id="259" r:id="rId15"/>
    <p:sldId id="292" r:id="rId16"/>
    <p:sldId id="293" r:id="rId17"/>
    <p:sldId id="294" r:id="rId18"/>
    <p:sldId id="295" r:id="rId19"/>
    <p:sldId id="296" r:id="rId20"/>
    <p:sldId id="297" r:id="rId21"/>
    <p:sldId id="300" r:id="rId22"/>
    <p:sldId id="301" r:id="rId23"/>
    <p:sldId id="302" r:id="rId24"/>
    <p:sldId id="298" r:id="rId25"/>
    <p:sldId id="303" r:id="rId26"/>
    <p:sldId id="304" r:id="rId27"/>
    <p:sldId id="305" r:id="rId28"/>
    <p:sldId id="306" r:id="rId29"/>
    <p:sldId id="307" r:id="rId30"/>
    <p:sldId id="308" r:id="rId31"/>
    <p:sldId id="309" r:id="rId32"/>
    <p:sldId id="310" r:id="rId33"/>
    <p:sldId id="312" r:id="rId34"/>
    <p:sldId id="313" r:id="rId35"/>
    <p:sldId id="314" r:id="rId36"/>
    <p:sldId id="315" r:id="rId37"/>
    <p:sldId id="316" r:id="rId38"/>
    <p:sldId id="330" r:id="rId39"/>
    <p:sldId id="320" r:id="rId40"/>
    <p:sldId id="331" r:id="rId41"/>
    <p:sldId id="332" r:id="rId42"/>
    <p:sldId id="367" r:id="rId43"/>
    <p:sldId id="326" r:id="rId44"/>
    <p:sldId id="327" r:id="rId45"/>
    <p:sldId id="328" r:id="rId46"/>
    <p:sldId id="333" r:id="rId47"/>
    <p:sldId id="329" r:id="rId48"/>
    <p:sldId id="334" r:id="rId49"/>
    <p:sldId id="366" r:id="rId50"/>
    <p:sldId id="335" r:id="rId51"/>
    <p:sldId id="336" r:id="rId52"/>
    <p:sldId id="337" r:id="rId53"/>
    <p:sldId id="338" r:id="rId54"/>
    <p:sldId id="345" r:id="rId55"/>
    <p:sldId id="346" r:id="rId56"/>
    <p:sldId id="347" r:id="rId57"/>
    <p:sldId id="350" r:id="rId58"/>
    <p:sldId id="351" r:id="rId59"/>
    <p:sldId id="365" r:id="rId60"/>
    <p:sldId id="352" r:id="rId61"/>
    <p:sldId id="362" r:id="rId62"/>
    <p:sldId id="356" r:id="rId63"/>
    <p:sldId id="358" r:id="rId64"/>
    <p:sldId id="359" r:id="rId65"/>
    <p:sldId id="360" r:id="rId66"/>
    <p:sldId id="361" r:id="rId67"/>
    <p:sldId id="353" r:id="rId68"/>
    <p:sldId id="364" r:id="rId69"/>
    <p:sldId id="363" r:id="rId70"/>
    <p:sldId id="262" r:id="rId71"/>
    <p:sldId id="368" r:id="rId72"/>
    <p:sldId id="373" r:id="rId73"/>
    <p:sldId id="369" r:id="rId74"/>
    <p:sldId id="370" r:id="rId75"/>
    <p:sldId id="375" r:id="rId76"/>
    <p:sldId id="376" r:id="rId77"/>
    <p:sldId id="374" r:id="rId78"/>
    <p:sldId id="377" r:id="rId79"/>
    <p:sldId id="378" r:id="rId80"/>
    <p:sldId id="372" r:id="rId81"/>
  </p:sldIdLst>
  <p:sldSz cx="9144000" cy="5143500" type="screen16x9"/>
  <p:notesSz cx="6858000" cy="9144000"/>
  <p:embeddedFontLst>
    <p:embeddedFont>
      <p:font typeface="Amatic SC" panose="020B0604020202020204" charset="-79"/>
      <p:regular r:id="rId83"/>
      <p:bold r:id="rId84"/>
    </p:embeddedFont>
    <p:embeddedFont>
      <p:font typeface="Caveat" panose="020B0604020202020204" charset="0"/>
      <p:regular r:id="rId85"/>
      <p:bold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56A230-9A1C-4C15-9EDC-03D944E24E8E}">
  <a:tblStyle styleId="{F856A230-9A1C-4C15-9EDC-03D944E24E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2.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372020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7989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851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8938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9944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59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9036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654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2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1669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852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150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8819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3140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469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12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1034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0571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956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7754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6487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679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807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8554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6531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0268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5299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89444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0471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327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9484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6652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0889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114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555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84313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4320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8768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93674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55735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78718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67554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46132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33906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6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2764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71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3435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9332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4167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154501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605187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0754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04440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74979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4944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09763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49733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11152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39442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01395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70230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67484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29351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33403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10570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636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64865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87926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13830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90233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22716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06553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406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97822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79032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96730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279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05593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483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6107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1" name="Google Shape;11;p2"/>
          <p:cNvPicPr preferRelativeResize="0"/>
          <p:nvPr/>
        </p:nvPicPr>
        <p:blipFill>
          <a:blip r:embed="rId3">
            <a:alphaModFix/>
          </a:blip>
          <a:stretch>
            <a:fillRect/>
          </a:stretch>
        </p:blipFill>
        <p:spPr>
          <a:xfrm>
            <a:off x="2350825" y="972913"/>
            <a:ext cx="5051951" cy="3197675"/>
          </a:xfrm>
          <a:prstGeom prst="rect">
            <a:avLst/>
          </a:prstGeom>
          <a:noFill/>
          <a:ln>
            <a:noFill/>
          </a:ln>
        </p:spPr>
      </p:pic>
      <p:sp>
        <p:nvSpPr>
          <p:cNvPr id="12" name="Google Shape;12;p2"/>
          <p:cNvSpPr txBox="1">
            <a:spLocks noGrp="1"/>
          </p:cNvSpPr>
          <p:nvPr>
            <p:ph type="ctrTitle"/>
          </p:nvPr>
        </p:nvSpPr>
        <p:spPr>
          <a:xfrm>
            <a:off x="2765775" y="1645750"/>
            <a:ext cx="4227000" cy="1431900"/>
          </a:xfrm>
          <a:prstGeom prst="rect">
            <a:avLst/>
          </a:prstGeom>
        </p:spPr>
        <p:txBody>
          <a:bodyPr spcFirstLastPara="1" wrap="square" lIns="0" tIns="0" rIns="0" bIns="0" anchor="t"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5"/>
          <p:cNvSpPr txBox="1">
            <a:spLocks noGrp="1"/>
          </p:cNvSpPr>
          <p:nvPr>
            <p:ph type="body" idx="1"/>
          </p:nvPr>
        </p:nvSpPr>
        <p:spPr>
          <a:xfrm>
            <a:off x="1411775" y="1287956"/>
            <a:ext cx="7273800" cy="3271200"/>
          </a:xfrm>
          <a:prstGeom prst="rect">
            <a:avLst/>
          </a:prstGeom>
        </p:spPr>
        <p:txBody>
          <a:bodyPr spcFirstLastPara="1" wrap="square" lIns="0" tIns="0" rIns="0" bIns="0" anchor="t" anchorCtr="0">
            <a:noAutofit/>
          </a:bodyPr>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2" name="Google Shape;22;p5"/>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6"/>
          <p:cNvSpPr txBox="1">
            <a:spLocks noGrp="1"/>
          </p:cNvSpPr>
          <p:nvPr>
            <p:ph type="body" idx="1"/>
          </p:nvPr>
        </p:nvSpPr>
        <p:spPr>
          <a:xfrm>
            <a:off x="1412975" y="1287950"/>
            <a:ext cx="3530700" cy="3236100"/>
          </a:xfrm>
          <a:prstGeom prst="rect">
            <a:avLst/>
          </a:prstGeom>
        </p:spPr>
        <p:txBody>
          <a:bodyPr spcFirstLastPara="1" wrap="square" lIns="0" tIns="0" rIns="0" bIns="0" anchor="t" anchorCtr="0">
            <a:noAutofit/>
          </a:bodyPr>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6" name="Google Shape;26;p6"/>
          <p:cNvSpPr txBox="1">
            <a:spLocks noGrp="1"/>
          </p:cNvSpPr>
          <p:nvPr>
            <p:ph type="body" idx="2"/>
          </p:nvPr>
        </p:nvSpPr>
        <p:spPr>
          <a:xfrm>
            <a:off x="5156126" y="1287950"/>
            <a:ext cx="3530700" cy="3236100"/>
          </a:xfrm>
          <a:prstGeom prst="rect">
            <a:avLst/>
          </a:prstGeom>
        </p:spPr>
        <p:txBody>
          <a:bodyPr spcFirstLastPara="1" wrap="square" lIns="0" tIns="0" rIns="0" bIns="0" anchor="t" anchorCtr="0">
            <a:noAutofit/>
          </a:bodyPr>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7" name="Google Shape;27;p6"/>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11775" y="129768"/>
            <a:ext cx="72738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1pPr>
            <a:lvl2pPr lvl="1">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2pPr>
            <a:lvl3pPr lvl="2">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3pPr>
            <a:lvl4pPr lvl="3">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4pPr>
            <a:lvl5pPr lvl="4">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5pPr>
            <a:lvl6pPr lvl="5">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6pPr>
            <a:lvl7pPr lvl="6">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7pPr>
            <a:lvl8pPr lvl="7">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8pPr>
            <a:lvl9pPr lvl="8">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411775" y="1287956"/>
            <a:ext cx="7273800" cy="3271200"/>
          </a:xfrm>
          <a:prstGeom prst="rect">
            <a:avLst/>
          </a:prstGeom>
          <a:noFill/>
          <a:ln>
            <a:noFill/>
          </a:ln>
        </p:spPr>
        <p:txBody>
          <a:bodyPr spcFirstLastPara="1" wrap="square" lIns="0" tIns="0" rIns="0" bIns="0" anchor="t" anchorCtr="0">
            <a:noAutofit/>
          </a:bodyPr>
          <a:lstStyle>
            <a:lvl1pPr marL="457200" lvl="0"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1pPr>
            <a:lvl2pPr marL="914400" lvl="1"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2pPr>
            <a:lvl3pPr marL="1371600" lvl="2"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3pPr>
            <a:lvl4pPr marL="1828800" lvl="3"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4pPr>
            <a:lvl5pPr marL="2286000" lvl="4"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5pPr>
            <a:lvl6pPr marL="2743200" lvl="5"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6pPr>
            <a:lvl7pPr marL="3200400" lvl="6"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7pPr>
            <a:lvl8pPr marL="3657600" lvl="7"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8pPr>
            <a:lvl9pPr marL="4114800" lvl="8"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9pPr>
          </a:lstStyle>
          <a:p>
            <a:endParaRPr/>
          </a:p>
        </p:txBody>
      </p:sp>
      <p:sp>
        <p:nvSpPr>
          <p:cNvPr id="8" name="Google Shape;8;p1"/>
          <p:cNvSpPr txBox="1">
            <a:spLocks noGrp="1"/>
          </p:cNvSpPr>
          <p:nvPr>
            <p:ph type="sldNum" idx="12"/>
          </p:nvPr>
        </p:nvSpPr>
        <p:spPr>
          <a:xfrm>
            <a:off x="8404384" y="254051"/>
            <a:ext cx="548700" cy="393600"/>
          </a:xfrm>
          <a:prstGeom prst="rect">
            <a:avLst/>
          </a:prstGeom>
          <a:noFill/>
          <a:ln>
            <a:noFill/>
          </a:ln>
        </p:spPr>
        <p:txBody>
          <a:bodyPr spcFirstLastPara="1" wrap="square" lIns="0" tIns="0" rIns="0" bIns="0" anchor="ctr" anchorCtr="0">
            <a:noAutofit/>
          </a:bodyPr>
          <a:lstStyle>
            <a:lvl1pPr lvl="0" algn="r">
              <a:buNone/>
              <a:defRPr>
                <a:solidFill>
                  <a:srgbClr val="6CC2DC"/>
                </a:solidFill>
                <a:latin typeface="Caveat"/>
                <a:ea typeface="Caveat"/>
                <a:cs typeface="Caveat"/>
                <a:sym typeface="Caveat"/>
              </a:defRPr>
            </a:lvl1pPr>
            <a:lvl2pPr lvl="1" algn="r">
              <a:buNone/>
              <a:defRPr>
                <a:solidFill>
                  <a:srgbClr val="6CC2DC"/>
                </a:solidFill>
                <a:latin typeface="Caveat"/>
                <a:ea typeface="Caveat"/>
                <a:cs typeface="Caveat"/>
                <a:sym typeface="Caveat"/>
              </a:defRPr>
            </a:lvl2pPr>
            <a:lvl3pPr lvl="2" algn="r">
              <a:buNone/>
              <a:defRPr>
                <a:solidFill>
                  <a:srgbClr val="6CC2DC"/>
                </a:solidFill>
                <a:latin typeface="Caveat"/>
                <a:ea typeface="Caveat"/>
                <a:cs typeface="Caveat"/>
                <a:sym typeface="Caveat"/>
              </a:defRPr>
            </a:lvl3pPr>
            <a:lvl4pPr lvl="3" algn="r">
              <a:buNone/>
              <a:defRPr>
                <a:solidFill>
                  <a:srgbClr val="6CC2DC"/>
                </a:solidFill>
                <a:latin typeface="Caveat"/>
                <a:ea typeface="Caveat"/>
                <a:cs typeface="Caveat"/>
                <a:sym typeface="Caveat"/>
              </a:defRPr>
            </a:lvl4pPr>
            <a:lvl5pPr lvl="4" algn="r">
              <a:buNone/>
              <a:defRPr>
                <a:solidFill>
                  <a:srgbClr val="6CC2DC"/>
                </a:solidFill>
                <a:latin typeface="Caveat"/>
                <a:ea typeface="Caveat"/>
                <a:cs typeface="Caveat"/>
                <a:sym typeface="Caveat"/>
              </a:defRPr>
            </a:lvl5pPr>
            <a:lvl6pPr lvl="5" algn="r">
              <a:buNone/>
              <a:defRPr>
                <a:solidFill>
                  <a:srgbClr val="6CC2DC"/>
                </a:solidFill>
                <a:latin typeface="Caveat"/>
                <a:ea typeface="Caveat"/>
                <a:cs typeface="Caveat"/>
                <a:sym typeface="Caveat"/>
              </a:defRPr>
            </a:lvl6pPr>
            <a:lvl7pPr lvl="6" algn="r">
              <a:buNone/>
              <a:defRPr>
                <a:solidFill>
                  <a:srgbClr val="6CC2DC"/>
                </a:solidFill>
                <a:latin typeface="Caveat"/>
                <a:ea typeface="Caveat"/>
                <a:cs typeface="Caveat"/>
                <a:sym typeface="Caveat"/>
              </a:defRPr>
            </a:lvl7pPr>
            <a:lvl8pPr lvl="7" algn="r">
              <a:buNone/>
              <a:defRPr>
                <a:solidFill>
                  <a:srgbClr val="6CC2DC"/>
                </a:solidFill>
                <a:latin typeface="Caveat"/>
                <a:ea typeface="Caveat"/>
                <a:cs typeface="Caveat"/>
                <a:sym typeface="Caveat"/>
              </a:defRPr>
            </a:lvl8pPr>
            <a:lvl9pPr lvl="8" algn="r">
              <a:buNone/>
              <a:defRPr>
                <a:solidFill>
                  <a:srgbClr val="6CC2DC"/>
                </a:solidFill>
                <a:latin typeface="Caveat"/>
                <a:ea typeface="Caveat"/>
                <a:cs typeface="Caveat"/>
                <a:sym typeface="Cave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microsoft.com/office/2007/relationships/hdphoto" Target="../media/hdphoto2.wdp"/></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microsoft.com/office/2007/relationships/hdphoto" Target="../media/hdphoto2.wdp"/></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microsoft.com/office/2007/relationships/hdphoto" Target="../media/hdphoto2.wdp"/></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2.wdp"/></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2.wdp"/></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1"/>
          <p:cNvSpPr txBox="1">
            <a:spLocks noGrp="1"/>
          </p:cNvSpPr>
          <p:nvPr>
            <p:ph type="ctrTitle"/>
          </p:nvPr>
        </p:nvSpPr>
        <p:spPr>
          <a:xfrm>
            <a:off x="2765775" y="1645750"/>
            <a:ext cx="4227000" cy="1431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Diagramming Sentences Tutorial</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ADV T/P</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553169" y="3369498"/>
            <a:ext cx="805971" cy="76378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19688" y="278077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is</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335331" y="2780776"/>
            <a:ext cx="171710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monkey</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rot="2554353">
            <a:off x="4965816" y="3507109"/>
            <a:ext cx="592137"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in</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452521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The monkey </a:t>
            </a:r>
            <a:r>
              <a:rPr lang="en-US" dirty="0" smtClean="0">
                <a:solidFill>
                  <a:srgbClr val="00B050"/>
                </a:solidFill>
              </a:rPr>
              <a:t>is</a:t>
            </a:r>
            <a:r>
              <a:rPr lang="en-US" dirty="0" smtClean="0">
                <a:solidFill>
                  <a:srgbClr val="FF0000"/>
                </a:solidFill>
              </a:rPr>
              <a:t> </a:t>
            </a:r>
            <a:r>
              <a:rPr lang="en-US" dirty="0" smtClean="0">
                <a:solidFill>
                  <a:srgbClr val="7030A0"/>
                </a:solidFill>
              </a:rPr>
              <a:t>in the zoo</a:t>
            </a:r>
            <a:r>
              <a:rPr lang="en-US" dirty="0" smtClean="0"/>
              <a:t>.</a:t>
            </a:r>
            <a:endParaRPr lang="en-US" dirty="0"/>
          </a:p>
        </p:txBody>
      </p:sp>
      <p:grpSp>
        <p:nvGrpSpPr>
          <p:cNvPr id="3" name="Group 2"/>
          <p:cNvGrpSpPr/>
          <p:nvPr/>
        </p:nvGrpSpPr>
        <p:grpSpPr>
          <a:xfrm>
            <a:off x="6449869" y="95213"/>
            <a:ext cx="2037480" cy="1355627"/>
            <a:chOff x="6229699" y="2668044"/>
            <a:chExt cx="2037480" cy="1355627"/>
          </a:xfrm>
        </p:grpSpPr>
        <p:sp>
          <p:nvSpPr>
            <p:cNvPr id="13"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6443255" y="2886823"/>
              <a:ext cx="1610368" cy="738664"/>
            </a:xfrm>
            <a:prstGeom prst="rect">
              <a:avLst/>
            </a:prstGeom>
            <a:noFill/>
          </p:spPr>
          <p:txBody>
            <a:bodyPr wrap="square" rtlCol="0">
              <a:spAutoFit/>
            </a:bodyPr>
            <a:lstStyle/>
            <a:p>
              <a:pPr algn="ctr"/>
              <a:r>
                <a:rPr lang="en-US" dirty="0" smtClean="0">
                  <a:solidFill>
                    <a:srgbClr val="1C4587"/>
                  </a:solidFill>
                </a:rPr>
                <a:t>IN THE ZOO is an adverbial prep phrase. </a:t>
              </a:r>
              <a:endParaRPr lang="en-US" dirty="0">
                <a:solidFill>
                  <a:srgbClr val="1C4587"/>
                </a:solidFill>
              </a:endParaRPr>
            </a:p>
          </p:txBody>
        </p:sp>
      </p:grpSp>
      <p:cxnSp>
        <p:nvCxnSpPr>
          <p:cNvPr id="19" name="Straight Connector 18"/>
          <p:cNvCxnSpPr/>
          <p:nvPr/>
        </p:nvCxnSpPr>
        <p:spPr>
          <a:xfrm flipV="1">
            <a:off x="5334557" y="4133282"/>
            <a:ext cx="1152890"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611027" y="3709355"/>
            <a:ext cx="889700"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zoo</a:t>
            </a:r>
            <a:endParaRPr lang="en-US" sz="2400" dirty="0">
              <a:solidFill>
                <a:srgbClr val="7030A0"/>
              </a:solidFill>
              <a:latin typeface="Arial" panose="020B0604020202020204" pitchFamily="34" charset="0"/>
              <a:cs typeface="Arial" panose="020B0604020202020204" pitchFamily="34" charset="0"/>
            </a:endParaRPr>
          </a:p>
        </p:txBody>
      </p:sp>
      <p:grpSp>
        <p:nvGrpSpPr>
          <p:cNvPr id="24" name="Group 23"/>
          <p:cNvGrpSpPr/>
          <p:nvPr/>
        </p:nvGrpSpPr>
        <p:grpSpPr>
          <a:xfrm>
            <a:off x="6229162" y="2362091"/>
            <a:ext cx="2609097" cy="2781409"/>
            <a:chOff x="-644096" y="2341987"/>
            <a:chExt cx="2609097" cy="2781409"/>
          </a:xfrm>
        </p:grpSpPr>
        <p:pic>
          <p:nvPicPr>
            <p:cNvPr id="25" name="Picture 24"/>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296147" y="3576734"/>
              <a:ext cx="1439275" cy="1546662"/>
            </a:xfrm>
            <a:prstGeom prst="rect">
              <a:avLst/>
            </a:prstGeom>
          </p:spPr>
        </p:pic>
        <p:sp>
          <p:nvSpPr>
            <p:cNvPr id="26" name="Rounded Rectangular Callout 25"/>
            <p:cNvSpPr/>
            <p:nvPr/>
          </p:nvSpPr>
          <p:spPr>
            <a:xfrm>
              <a:off x="-644096" y="2341987"/>
              <a:ext cx="2609097" cy="965406"/>
            </a:xfrm>
            <a:prstGeom prst="wedgeRoundRectCallout">
              <a:avLst>
                <a:gd name="adj1" fmla="val -3710"/>
                <a:gd name="adj2" fmla="val 12352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Determiners like THE connect to NOUNS they determine. Place them on a diagonal line. </a:t>
              </a:r>
              <a:endParaRPr lang="en-US" sz="1200" dirty="0"/>
            </a:p>
          </p:txBody>
        </p:sp>
      </p:grpSp>
      <p:cxnSp>
        <p:nvCxnSpPr>
          <p:cNvPr id="5" name="Straight Connector 4"/>
          <p:cNvCxnSpPr/>
          <p:nvPr/>
        </p:nvCxnSpPr>
        <p:spPr>
          <a:xfrm>
            <a:off x="2675964" y="3367654"/>
            <a:ext cx="1549958" cy="1446393"/>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rot="2554353">
            <a:off x="2886268" y="3817678"/>
            <a:ext cx="1760607" cy="461665"/>
          </a:xfrm>
          <a:prstGeom prst="rect">
            <a:avLst/>
          </a:prstGeom>
          <a:noFill/>
        </p:spPr>
        <p:txBody>
          <a:bodyPr wrap="square" rtlCol="0">
            <a:spAutoFit/>
          </a:bodyPr>
          <a:lstStyle/>
          <a:p>
            <a:r>
              <a:rPr lang="en-US" sz="2400" dirty="0" smtClean="0">
                <a:solidFill>
                  <a:schemeClr val="tx1"/>
                </a:solidFill>
                <a:latin typeface="Arial" panose="020B0604020202020204" pitchFamily="34" charset="0"/>
                <a:cs typeface="Arial" panose="020B0604020202020204" pitchFamily="34" charset="0"/>
              </a:rPr>
              <a:t>determiner</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980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2" presetClass="exit" presetSubtype="4" fill="hold" grpId="0" nodeType="afterEffect">
                                  <p:stCondLst>
                                    <p:cond delay="0"/>
                                  </p:stCondLst>
                                  <p:childTnLst>
                                    <p:anim calcmode="lin" valueType="num">
                                      <p:cBhvr additive="base">
                                        <p:cTn id="11" dur="500"/>
                                        <p:tgtEl>
                                          <p:spTgt spid="27"/>
                                        </p:tgtEl>
                                        <p:attrNameLst>
                                          <p:attrName>ppt_x</p:attrName>
                                        </p:attrNameLst>
                                      </p:cBhvr>
                                      <p:tavLst>
                                        <p:tav tm="0">
                                          <p:val>
                                            <p:strVal val="ppt_x"/>
                                          </p:val>
                                        </p:tav>
                                        <p:tav tm="100000">
                                          <p:val>
                                            <p:strVal val="ppt_x"/>
                                          </p:val>
                                        </p:tav>
                                      </p:tavLst>
                                    </p:anim>
                                    <p:anim calcmode="lin" valueType="num">
                                      <p:cBhvr additive="base">
                                        <p:cTn id="12" dur="500"/>
                                        <p:tgtEl>
                                          <p:spTgt spid="27"/>
                                        </p:tgtEl>
                                        <p:attrNameLst>
                                          <p:attrName>ppt_y</p:attrName>
                                        </p:attrNameLst>
                                      </p:cBhvr>
                                      <p:tavLst>
                                        <p:tav tm="0">
                                          <p:val>
                                            <p:strVal val="ppt_y"/>
                                          </p:val>
                                        </p:tav>
                                        <p:tav tm="100000">
                                          <p:val>
                                            <p:strVal val="1+ppt_h/2"/>
                                          </p:val>
                                        </p:tav>
                                      </p:tavLst>
                                    </p:anim>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ADV T/P</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553169" y="3369498"/>
            <a:ext cx="805971" cy="76378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19688" y="278077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is</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335331" y="2780776"/>
            <a:ext cx="171710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monkey</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rot="2554353">
            <a:off x="4965816" y="3507109"/>
            <a:ext cx="592137"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in</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452521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The monkey </a:t>
            </a:r>
            <a:r>
              <a:rPr lang="en-US" dirty="0" smtClean="0">
                <a:solidFill>
                  <a:srgbClr val="00B050"/>
                </a:solidFill>
              </a:rPr>
              <a:t>is</a:t>
            </a:r>
            <a:r>
              <a:rPr lang="en-US" dirty="0" smtClean="0">
                <a:solidFill>
                  <a:srgbClr val="FF0000"/>
                </a:solidFill>
              </a:rPr>
              <a:t> </a:t>
            </a:r>
            <a:r>
              <a:rPr lang="en-US" dirty="0" smtClean="0">
                <a:solidFill>
                  <a:srgbClr val="7030A0"/>
                </a:solidFill>
              </a:rPr>
              <a:t>in the zoo</a:t>
            </a:r>
            <a:r>
              <a:rPr lang="en-US" dirty="0" smtClean="0"/>
              <a:t>.</a:t>
            </a:r>
            <a:endParaRPr lang="en-US" dirty="0"/>
          </a:p>
        </p:txBody>
      </p:sp>
      <p:grpSp>
        <p:nvGrpSpPr>
          <p:cNvPr id="3" name="Group 2"/>
          <p:cNvGrpSpPr/>
          <p:nvPr/>
        </p:nvGrpSpPr>
        <p:grpSpPr>
          <a:xfrm>
            <a:off x="6449869" y="95213"/>
            <a:ext cx="2037480" cy="1355627"/>
            <a:chOff x="6229699" y="2668044"/>
            <a:chExt cx="2037480" cy="1355627"/>
          </a:xfrm>
        </p:grpSpPr>
        <p:sp>
          <p:nvSpPr>
            <p:cNvPr id="13"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6443255" y="2886823"/>
              <a:ext cx="1610368" cy="738664"/>
            </a:xfrm>
            <a:prstGeom prst="rect">
              <a:avLst/>
            </a:prstGeom>
            <a:noFill/>
          </p:spPr>
          <p:txBody>
            <a:bodyPr wrap="square" rtlCol="0">
              <a:spAutoFit/>
            </a:bodyPr>
            <a:lstStyle/>
            <a:p>
              <a:pPr algn="ctr"/>
              <a:r>
                <a:rPr lang="en-US" dirty="0" smtClean="0">
                  <a:solidFill>
                    <a:srgbClr val="1C4587"/>
                  </a:solidFill>
                </a:rPr>
                <a:t>IN THE ZOO is an adverbial prep phrase. </a:t>
              </a:r>
              <a:endParaRPr lang="en-US" dirty="0">
                <a:solidFill>
                  <a:srgbClr val="1C4587"/>
                </a:solidFill>
              </a:endParaRPr>
            </a:p>
          </p:txBody>
        </p:sp>
      </p:grpSp>
      <p:cxnSp>
        <p:nvCxnSpPr>
          <p:cNvPr id="19" name="Straight Connector 18"/>
          <p:cNvCxnSpPr/>
          <p:nvPr/>
        </p:nvCxnSpPr>
        <p:spPr>
          <a:xfrm flipV="1">
            <a:off x="5334557" y="4133282"/>
            <a:ext cx="1152890"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611027" y="3709355"/>
            <a:ext cx="889700"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zoo</a:t>
            </a:r>
            <a:endParaRPr lang="en-US" sz="2400" dirty="0">
              <a:solidFill>
                <a:srgbClr val="7030A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2675964" y="3367654"/>
            <a:ext cx="1549958" cy="1446393"/>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rot="2554353">
            <a:off x="3289147" y="3765259"/>
            <a:ext cx="840731" cy="461665"/>
          </a:xfrm>
          <a:prstGeom prst="rect">
            <a:avLst/>
          </a:prstGeom>
          <a:noFill/>
        </p:spPr>
        <p:txBody>
          <a:bodyPr wrap="square" rtlCol="0">
            <a:spAutoFit/>
          </a:bodyPr>
          <a:lstStyle/>
          <a:p>
            <a:r>
              <a:rPr lang="en-US" sz="2400" dirty="0">
                <a:solidFill>
                  <a:srgbClr val="1C4587"/>
                </a:solidFill>
                <a:latin typeface="Arial" panose="020B0604020202020204" pitchFamily="34" charset="0"/>
                <a:cs typeface="Arial" panose="020B0604020202020204" pitchFamily="34" charset="0"/>
              </a:rPr>
              <a:t>T</a:t>
            </a:r>
            <a:r>
              <a:rPr lang="en-US" sz="2400" dirty="0" smtClean="0">
                <a:solidFill>
                  <a:srgbClr val="1C4587"/>
                </a:solidFill>
                <a:latin typeface="Arial" panose="020B0604020202020204" pitchFamily="34" charset="0"/>
                <a:cs typeface="Arial" panose="020B0604020202020204" pitchFamily="34" charset="0"/>
              </a:rPr>
              <a:t>he</a:t>
            </a:r>
            <a:endParaRPr lang="en-US" sz="2400" dirty="0">
              <a:solidFill>
                <a:srgbClr val="1C4587"/>
              </a:solidFill>
              <a:latin typeface="Arial" panose="020B0604020202020204" pitchFamily="34" charset="0"/>
              <a:cs typeface="Arial" panose="020B0604020202020204" pitchFamily="34" charset="0"/>
            </a:endParaRPr>
          </a:p>
        </p:txBody>
      </p:sp>
      <p:cxnSp>
        <p:nvCxnSpPr>
          <p:cNvPr id="20" name="Straight Connector 19"/>
          <p:cNvCxnSpPr/>
          <p:nvPr/>
        </p:nvCxnSpPr>
        <p:spPr>
          <a:xfrm>
            <a:off x="5681476" y="4128429"/>
            <a:ext cx="805971" cy="76378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rot="2554353">
            <a:off x="6002952" y="4241923"/>
            <a:ext cx="711903" cy="461665"/>
          </a:xfrm>
          <a:prstGeom prst="rect">
            <a:avLst/>
          </a:prstGeom>
          <a:noFill/>
        </p:spPr>
        <p:txBody>
          <a:bodyPr wrap="square" rtlCol="0">
            <a:spAutoFit/>
          </a:bodyPr>
          <a:lstStyle/>
          <a:p>
            <a:r>
              <a:rPr lang="en-US" sz="2400" dirty="0" err="1" smtClean="0">
                <a:solidFill>
                  <a:schemeClr val="tx1"/>
                </a:solidFill>
                <a:latin typeface="Arial" panose="020B0604020202020204" pitchFamily="34" charset="0"/>
                <a:cs typeface="Arial" panose="020B0604020202020204" pitchFamily="34" charset="0"/>
              </a:rPr>
              <a:t>det</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035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ADV T/P</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553169" y="3369498"/>
            <a:ext cx="805971" cy="76378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19688" y="278077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is</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335331" y="2780776"/>
            <a:ext cx="171710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monkey</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rot="2554353">
            <a:off x="4965816" y="3507109"/>
            <a:ext cx="592137"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in</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452521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The monkey </a:t>
            </a:r>
            <a:r>
              <a:rPr lang="en-US" dirty="0" smtClean="0">
                <a:solidFill>
                  <a:srgbClr val="00B050"/>
                </a:solidFill>
              </a:rPr>
              <a:t>is</a:t>
            </a:r>
            <a:r>
              <a:rPr lang="en-US" dirty="0" smtClean="0">
                <a:solidFill>
                  <a:srgbClr val="FF0000"/>
                </a:solidFill>
              </a:rPr>
              <a:t> </a:t>
            </a:r>
            <a:r>
              <a:rPr lang="en-US" dirty="0" smtClean="0">
                <a:solidFill>
                  <a:srgbClr val="7030A0"/>
                </a:solidFill>
              </a:rPr>
              <a:t>in the zoo</a:t>
            </a:r>
            <a:r>
              <a:rPr lang="en-US" dirty="0" smtClean="0"/>
              <a:t>.</a:t>
            </a:r>
            <a:endParaRPr lang="en-US" dirty="0"/>
          </a:p>
        </p:txBody>
      </p:sp>
      <p:grpSp>
        <p:nvGrpSpPr>
          <p:cNvPr id="3" name="Group 2"/>
          <p:cNvGrpSpPr/>
          <p:nvPr/>
        </p:nvGrpSpPr>
        <p:grpSpPr>
          <a:xfrm>
            <a:off x="6449869" y="95213"/>
            <a:ext cx="2037480" cy="1355627"/>
            <a:chOff x="6229699" y="2668044"/>
            <a:chExt cx="2037480" cy="1355627"/>
          </a:xfrm>
        </p:grpSpPr>
        <p:sp>
          <p:nvSpPr>
            <p:cNvPr id="13"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6443255" y="2886823"/>
              <a:ext cx="1610368" cy="738664"/>
            </a:xfrm>
            <a:prstGeom prst="rect">
              <a:avLst/>
            </a:prstGeom>
            <a:noFill/>
          </p:spPr>
          <p:txBody>
            <a:bodyPr wrap="square" rtlCol="0">
              <a:spAutoFit/>
            </a:bodyPr>
            <a:lstStyle/>
            <a:p>
              <a:pPr algn="ctr"/>
              <a:r>
                <a:rPr lang="en-US" dirty="0" smtClean="0">
                  <a:solidFill>
                    <a:srgbClr val="1C4587"/>
                  </a:solidFill>
                </a:rPr>
                <a:t>IN THE ZOO is an adverbial prep phrase. </a:t>
              </a:r>
              <a:endParaRPr lang="en-US" dirty="0">
                <a:solidFill>
                  <a:srgbClr val="1C4587"/>
                </a:solidFill>
              </a:endParaRPr>
            </a:p>
          </p:txBody>
        </p:sp>
      </p:grpSp>
      <p:cxnSp>
        <p:nvCxnSpPr>
          <p:cNvPr id="19" name="Straight Connector 18"/>
          <p:cNvCxnSpPr/>
          <p:nvPr/>
        </p:nvCxnSpPr>
        <p:spPr>
          <a:xfrm flipV="1">
            <a:off x="5334557" y="4133282"/>
            <a:ext cx="1152890"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611027" y="3709355"/>
            <a:ext cx="889700"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zoo</a:t>
            </a:r>
            <a:endParaRPr lang="en-US" sz="2400" dirty="0">
              <a:solidFill>
                <a:srgbClr val="7030A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2675964" y="3367654"/>
            <a:ext cx="1549958" cy="1446393"/>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rot="2554353">
            <a:off x="3298522" y="3741198"/>
            <a:ext cx="769598" cy="461665"/>
          </a:xfrm>
          <a:prstGeom prst="rect">
            <a:avLst/>
          </a:prstGeom>
          <a:noFill/>
        </p:spPr>
        <p:txBody>
          <a:bodyPr wrap="square" rtlCol="0">
            <a:spAutoFit/>
          </a:bodyPr>
          <a:lstStyle/>
          <a:p>
            <a:r>
              <a:rPr lang="en-US" sz="2400" dirty="0">
                <a:solidFill>
                  <a:srgbClr val="1C4587"/>
                </a:solidFill>
                <a:latin typeface="Arial" panose="020B0604020202020204" pitchFamily="34" charset="0"/>
                <a:cs typeface="Arial" panose="020B0604020202020204" pitchFamily="34" charset="0"/>
              </a:rPr>
              <a:t>T</a:t>
            </a:r>
            <a:r>
              <a:rPr lang="en-US" sz="2400" dirty="0" smtClean="0">
                <a:solidFill>
                  <a:srgbClr val="1C4587"/>
                </a:solidFill>
                <a:latin typeface="Arial" panose="020B0604020202020204" pitchFamily="34" charset="0"/>
                <a:cs typeface="Arial" panose="020B0604020202020204" pitchFamily="34" charset="0"/>
              </a:rPr>
              <a:t>he</a:t>
            </a:r>
            <a:endParaRPr lang="en-US" sz="2400" dirty="0">
              <a:solidFill>
                <a:srgbClr val="1C4587"/>
              </a:solidFill>
              <a:latin typeface="Arial" panose="020B0604020202020204" pitchFamily="34" charset="0"/>
              <a:cs typeface="Arial" panose="020B0604020202020204" pitchFamily="34" charset="0"/>
            </a:endParaRPr>
          </a:p>
        </p:txBody>
      </p:sp>
      <p:cxnSp>
        <p:nvCxnSpPr>
          <p:cNvPr id="20" name="Straight Connector 19"/>
          <p:cNvCxnSpPr/>
          <p:nvPr/>
        </p:nvCxnSpPr>
        <p:spPr>
          <a:xfrm>
            <a:off x="5681476" y="4128429"/>
            <a:ext cx="805971" cy="76378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rot="2554353">
            <a:off x="6002952" y="4241923"/>
            <a:ext cx="711903" cy="461665"/>
          </a:xfrm>
          <a:prstGeom prst="rect">
            <a:avLst/>
          </a:prstGeom>
          <a:noFill/>
        </p:spPr>
        <p:txBody>
          <a:bodyPr wrap="square" rtlCol="0">
            <a:spAutoFit/>
          </a:bodyPr>
          <a:lstStyle/>
          <a:p>
            <a:r>
              <a:rPr lang="en-US" sz="2400" dirty="0" err="1" smtClean="0">
                <a:solidFill>
                  <a:schemeClr val="tx1"/>
                </a:solidFill>
                <a:latin typeface="Arial" panose="020B0604020202020204" pitchFamily="34" charset="0"/>
                <a:cs typeface="Arial" panose="020B0604020202020204" pitchFamily="34" charset="0"/>
              </a:rPr>
              <a:t>det</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607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22"/>
                                        </p:tgtEl>
                                        <p:attrNameLst>
                                          <p:attrName>ppt_x</p:attrName>
                                        </p:attrNameLst>
                                      </p:cBhvr>
                                      <p:tavLst>
                                        <p:tav tm="0">
                                          <p:val>
                                            <p:strVal val="ppt_x"/>
                                          </p:val>
                                        </p:tav>
                                        <p:tav tm="100000">
                                          <p:val>
                                            <p:strVal val="ppt_x"/>
                                          </p:val>
                                        </p:tav>
                                      </p:tavLst>
                                    </p:anim>
                                    <p:anim calcmode="lin" valueType="num">
                                      <p:cBhvr additive="base">
                                        <p:cTn id="7" dur="500"/>
                                        <p:tgtEl>
                                          <p:spTgt spid="22"/>
                                        </p:tgtEl>
                                        <p:attrNameLst>
                                          <p:attrName>ppt_y</p:attrName>
                                        </p:attrNameLst>
                                      </p:cBhvr>
                                      <p:tavLst>
                                        <p:tav tm="0">
                                          <p:val>
                                            <p:strVal val="ppt_y"/>
                                          </p:val>
                                        </p:tav>
                                        <p:tav tm="100000">
                                          <p:val>
                                            <p:strVal val="1+ppt_h/2"/>
                                          </p:val>
                                        </p:tav>
                                      </p:tavLst>
                                    </p:anim>
                                    <p:set>
                                      <p:cBhvr>
                                        <p:cTn id="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ADV T/P</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553169" y="3369498"/>
            <a:ext cx="805971" cy="76378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19688" y="278077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is</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335331" y="2780776"/>
            <a:ext cx="171710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monkey</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rot="2554353">
            <a:off x="4965816" y="3507109"/>
            <a:ext cx="592137"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in</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452521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The monkey </a:t>
            </a:r>
            <a:r>
              <a:rPr lang="en-US" dirty="0" smtClean="0">
                <a:solidFill>
                  <a:srgbClr val="00B050"/>
                </a:solidFill>
              </a:rPr>
              <a:t>is</a:t>
            </a:r>
            <a:r>
              <a:rPr lang="en-US" dirty="0" smtClean="0">
                <a:solidFill>
                  <a:srgbClr val="FF0000"/>
                </a:solidFill>
              </a:rPr>
              <a:t> </a:t>
            </a:r>
            <a:r>
              <a:rPr lang="en-US" dirty="0" smtClean="0">
                <a:solidFill>
                  <a:srgbClr val="7030A0"/>
                </a:solidFill>
              </a:rPr>
              <a:t>in the zoo</a:t>
            </a:r>
            <a:r>
              <a:rPr lang="en-US" dirty="0" smtClean="0"/>
              <a:t>.</a:t>
            </a:r>
            <a:endParaRPr lang="en-US" dirty="0"/>
          </a:p>
        </p:txBody>
      </p:sp>
      <p:grpSp>
        <p:nvGrpSpPr>
          <p:cNvPr id="3" name="Group 2"/>
          <p:cNvGrpSpPr/>
          <p:nvPr/>
        </p:nvGrpSpPr>
        <p:grpSpPr>
          <a:xfrm>
            <a:off x="6449869" y="95213"/>
            <a:ext cx="2037480" cy="1355627"/>
            <a:chOff x="6229699" y="2668044"/>
            <a:chExt cx="2037480" cy="1355627"/>
          </a:xfrm>
        </p:grpSpPr>
        <p:sp>
          <p:nvSpPr>
            <p:cNvPr id="13"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6443255" y="2886823"/>
              <a:ext cx="1610368" cy="738664"/>
            </a:xfrm>
            <a:prstGeom prst="rect">
              <a:avLst/>
            </a:prstGeom>
            <a:noFill/>
          </p:spPr>
          <p:txBody>
            <a:bodyPr wrap="square" rtlCol="0">
              <a:spAutoFit/>
            </a:bodyPr>
            <a:lstStyle/>
            <a:p>
              <a:pPr algn="ctr"/>
              <a:r>
                <a:rPr lang="en-US" dirty="0" smtClean="0">
                  <a:solidFill>
                    <a:srgbClr val="1C4587"/>
                  </a:solidFill>
                </a:rPr>
                <a:t>IN THE ZOO is an adverbial prep phrase. </a:t>
              </a:r>
              <a:endParaRPr lang="en-US" dirty="0">
                <a:solidFill>
                  <a:srgbClr val="1C4587"/>
                </a:solidFill>
              </a:endParaRPr>
            </a:p>
          </p:txBody>
        </p:sp>
      </p:grpSp>
      <p:cxnSp>
        <p:nvCxnSpPr>
          <p:cNvPr id="19" name="Straight Connector 18"/>
          <p:cNvCxnSpPr/>
          <p:nvPr/>
        </p:nvCxnSpPr>
        <p:spPr>
          <a:xfrm flipV="1">
            <a:off x="5334557" y="4133282"/>
            <a:ext cx="1152890"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611027" y="3709355"/>
            <a:ext cx="889700"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zoo</a:t>
            </a:r>
            <a:endParaRPr lang="en-US" sz="2400" dirty="0">
              <a:solidFill>
                <a:srgbClr val="7030A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2675964" y="3367654"/>
            <a:ext cx="1549958" cy="1446393"/>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rot="2554353">
            <a:off x="3298522" y="3741198"/>
            <a:ext cx="769598" cy="461665"/>
          </a:xfrm>
          <a:prstGeom prst="rect">
            <a:avLst/>
          </a:prstGeom>
          <a:noFill/>
        </p:spPr>
        <p:txBody>
          <a:bodyPr wrap="square" rtlCol="0">
            <a:spAutoFit/>
          </a:bodyPr>
          <a:lstStyle/>
          <a:p>
            <a:r>
              <a:rPr lang="en-US" sz="2400" dirty="0">
                <a:solidFill>
                  <a:srgbClr val="1C4587"/>
                </a:solidFill>
                <a:latin typeface="Arial" panose="020B0604020202020204" pitchFamily="34" charset="0"/>
                <a:cs typeface="Arial" panose="020B0604020202020204" pitchFamily="34" charset="0"/>
              </a:rPr>
              <a:t>T</a:t>
            </a:r>
            <a:r>
              <a:rPr lang="en-US" sz="2400" dirty="0" smtClean="0">
                <a:solidFill>
                  <a:srgbClr val="1C4587"/>
                </a:solidFill>
                <a:latin typeface="Arial" panose="020B0604020202020204" pitchFamily="34" charset="0"/>
                <a:cs typeface="Arial" panose="020B0604020202020204" pitchFamily="34" charset="0"/>
              </a:rPr>
              <a:t>he</a:t>
            </a:r>
            <a:endParaRPr lang="en-US" sz="2400" dirty="0">
              <a:solidFill>
                <a:srgbClr val="1C4587"/>
              </a:solidFill>
              <a:latin typeface="Arial" panose="020B0604020202020204" pitchFamily="34" charset="0"/>
              <a:cs typeface="Arial" panose="020B0604020202020204" pitchFamily="34" charset="0"/>
            </a:endParaRPr>
          </a:p>
        </p:txBody>
      </p:sp>
      <p:cxnSp>
        <p:nvCxnSpPr>
          <p:cNvPr id="20" name="Straight Connector 19"/>
          <p:cNvCxnSpPr/>
          <p:nvPr/>
        </p:nvCxnSpPr>
        <p:spPr>
          <a:xfrm>
            <a:off x="5681476" y="4128429"/>
            <a:ext cx="805971" cy="76378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rot="2554353">
            <a:off x="6002952" y="4241923"/>
            <a:ext cx="711903"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the</a:t>
            </a:r>
            <a:endParaRPr lang="en-US" sz="2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825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 NP – BE – ADV T/P</a:t>
            </a:r>
            <a:endParaRPr dirty="0"/>
          </a:p>
        </p:txBody>
      </p:sp>
      <p:cxnSp>
        <p:nvCxnSpPr>
          <p:cNvPr id="6" name="Straight Connector 5"/>
          <p:cNvCxnSpPr/>
          <p:nvPr/>
        </p:nvCxnSpPr>
        <p:spPr>
          <a:xfrm flipV="1">
            <a:off x="2016690" y="2956140"/>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870542" y="2367418"/>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690998" y="2956140"/>
            <a:ext cx="826718" cy="7265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21272" y="236831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are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943616" y="2368316"/>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pies</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rot="2554353">
            <a:off x="5130633" y="3088561"/>
            <a:ext cx="501040"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in</a:t>
            </a:r>
            <a:endParaRPr lang="en-US" sz="2400" dirty="0">
              <a:solidFill>
                <a:srgbClr val="7030A0"/>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2171655" y="2973764"/>
            <a:ext cx="1030756" cy="88987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rot="2554353">
            <a:off x="2483655" y="3156267"/>
            <a:ext cx="906253"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endParaRPr lang="en-US" sz="2400" dirty="0">
              <a:solidFill>
                <a:srgbClr val="1C4587"/>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5505190" y="3682650"/>
            <a:ext cx="2235895" cy="0"/>
          </a:xfrm>
          <a:prstGeom prst="line">
            <a:avLst/>
          </a:prstGeom>
          <a:ln w="38100"/>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971100" y="3197202"/>
            <a:ext cx="1068527"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pantry</a:t>
            </a:r>
            <a:endParaRPr lang="en-US" sz="2400" dirty="0">
              <a:solidFill>
                <a:srgbClr val="7030A0"/>
              </a:solidFill>
              <a:latin typeface="Arial" panose="020B0604020202020204" pitchFamily="34" charset="0"/>
              <a:cs typeface="Arial" panose="020B0604020202020204" pitchFamily="34" charset="0"/>
            </a:endParaRPr>
          </a:p>
        </p:txBody>
      </p:sp>
      <p:cxnSp>
        <p:nvCxnSpPr>
          <p:cNvPr id="20" name="Straight Connector 19"/>
          <p:cNvCxnSpPr/>
          <p:nvPr/>
        </p:nvCxnSpPr>
        <p:spPr>
          <a:xfrm>
            <a:off x="6079184" y="3678220"/>
            <a:ext cx="1030756" cy="88987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rot="2554353">
            <a:off x="6491553" y="3798116"/>
            <a:ext cx="813719" cy="461665"/>
          </a:xfrm>
          <a:prstGeom prst="rect">
            <a:avLst/>
          </a:prstGeom>
          <a:noFill/>
        </p:spPr>
        <p:txBody>
          <a:bodyPr wrap="square" rtlCol="0">
            <a:spAutoFit/>
          </a:bodyPr>
          <a:lstStyle/>
          <a:p>
            <a:r>
              <a:rPr lang="en-US" sz="2400" dirty="0">
                <a:solidFill>
                  <a:srgbClr val="7030A0"/>
                </a:solidFill>
                <a:latin typeface="Arial" panose="020B0604020202020204" pitchFamily="34" charset="0"/>
                <a:cs typeface="Arial" panose="020B0604020202020204" pitchFamily="34" charset="0"/>
              </a:rPr>
              <a:t>t</a:t>
            </a:r>
            <a:r>
              <a:rPr lang="en-US" sz="2400" dirty="0" smtClean="0">
                <a:solidFill>
                  <a:srgbClr val="7030A0"/>
                </a:solidFill>
                <a:latin typeface="Arial" panose="020B0604020202020204" pitchFamily="34" charset="0"/>
                <a:cs typeface="Arial" panose="020B0604020202020204" pitchFamily="34" charset="0"/>
              </a:rPr>
              <a:t>he</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6600778"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The pumpkin pies </a:t>
            </a:r>
            <a:r>
              <a:rPr lang="en-US" dirty="0" smtClean="0">
                <a:solidFill>
                  <a:srgbClr val="00B050"/>
                </a:solidFill>
              </a:rPr>
              <a:t>are</a:t>
            </a:r>
            <a:r>
              <a:rPr lang="en-US" dirty="0" smtClean="0">
                <a:solidFill>
                  <a:srgbClr val="FF0000"/>
                </a:solidFill>
              </a:rPr>
              <a:t> </a:t>
            </a:r>
            <a:r>
              <a:rPr lang="en-US" dirty="0" smtClean="0">
                <a:solidFill>
                  <a:srgbClr val="7030A0"/>
                </a:solidFill>
              </a:rPr>
              <a:t>in the pantry</a:t>
            </a:r>
            <a:r>
              <a:rPr lang="en-US" dirty="0" smtClean="0"/>
              <a:t>.</a:t>
            </a:r>
            <a:endParaRPr lang="en-US" dirty="0"/>
          </a:p>
        </p:txBody>
      </p:sp>
      <p:grpSp>
        <p:nvGrpSpPr>
          <p:cNvPr id="17" name="Group 16"/>
          <p:cNvGrpSpPr/>
          <p:nvPr/>
        </p:nvGrpSpPr>
        <p:grpSpPr>
          <a:xfrm>
            <a:off x="6218401" y="2915115"/>
            <a:ext cx="2909369" cy="2226515"/>
            <a:chOff x="6218401" y="2915115"/>
            <a:chExt cx="2909369" cy="2226515"/>
          </a:xfrm>
        </p:grpSpPr>
        <p:pic>
          <p:nvPicPr>
            <p:cNvPr id="18" name="Picture 17"/>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22" name="Rounded Rectangular Callout 21"/>
            <p:cNvSpPr/>
            <p:nvPr/>
          </p:nvSpPr>
          <p:spPr>
            <a:xfrm>
              <a:off x="6218401" y="2915115"/>
              <a:ext cx="1810783" cy="1043108"/>
            </a:xfrm>
            <a:prstGeom prst="wedgeRoundRectCallout">
              <a:avLst>
                <a:gd name="adj1" fmla="val 49275"/>
                <a:gd name="adj2" fmla="val 8743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PUMPKIN is an Adjective. It modifies PIES, so connect it on its own diagonal line.</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2"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6"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1+#ppt_w/2"/>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2" presetClass="entr" presetSubtype="4"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6"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par>
                          <p:cTn id="71" fill="hold">
                            <p:stCondLst>
                              <p:cond delay="500"/>
                            </p:stCondLst>
                            <p:childTnLst>
                              <p:par>
                                <p:cTn id="72" presetID="2" presetClass="entr" presetSubtype="4"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fill="hold"/>
                                        <p:tgtEl>
                                          <p:spTgt spid="17"/>
                                        </p:tgtEl>
                                        <p:attrNameLst>
                                          <p:attrName>ppt_x</p:attrName>
                                        </p:attrNameLst>
                                      </p:cBhvr>
                                      <p:tavLst>
                                        <p:tav tm="0">
                                          <p:val>
                                            <p:strVal val="#ppt_x"/>
                                          </p:val>
                                        </p:tav>
                                        <p:tav tm="100000">
                                          <p:val>
                                            <p:strVal val="#ppt_x"/>
                                          </p:val>
                                        </p:tav>
                                      </p:tavLst>
                                    </p:anim>
                                    <p:anim calcmode="lin" valueType="num">
                                      <p:cBhvr additive="base">
                                        <p:cTn id="8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9" grpId="0"/>
      <p:bldP spid="21"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 NP – BE – ADV T/P</a:t>
            </a:r>
            <a:endParaRPr dirty="0"/>
          </a:p>
        </p:txBody>
      </p:sp>
      <p:cxnSp>
        <p:nvCxnSpPr>
          <p:cNvPr id="6" name="Straight Connector 5"/>
          <p:cNvCxnSpPr/>
          <p:nvPr/>
        </p:nvCxnSpPr>
        <p:spPr>
          <a:xfrm flipV="1">
            <a:off x="2016690" y="2956140"/>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870542" y="2367418"/>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690998" y="2956140"/>
            <a:ext cx="826718" cy="7265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21272" y="236831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are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943616" y="2368316"/>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pies</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rot="2554353">
            <a:off x="5130633" y="3088561"/>
            <a:ext cx="501040"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in</a:t>
            </a:r>
            <a:endParaRPr lang="en-US" sz="2400" dirty="0">
              <a:solidFill>
                <a:srgbClr val="7030A0"/>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2171655" y="2973764"/>
            <a:ext cx="1030756" cy="88987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rot="2554353">
            <a:off x="2483655" y="3156267"/>
            <a:ext cx="906253"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endParaRPr lang="en-US" sz="2400" dirty="0">
              <a:solidFill>
                <a:srgbClr val="1C4587"/>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5505190" y="3682650"/>
            <a:ext cx="2235895" cy="0"/>
          </a:xfrm>
          <a:prstGeom prst="line">
            <a:avLst/>
          </a:prstGeom>
          <a:ln w="38100"/>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971100" y="3197202"/>
            <a:ext cx="1068527"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pantry</a:t>
            </a:r>
            <a:endParaRPr lang="en-US" sz="2400" dirty="0">
              <a:solidFill>
                <a:srgbClr val="7030A0"/>
              </a:solidFill>
              <a:latin typeface="Arial" panose="020B0604020202020204" pitchFamily="34" charset="0"/>
              <a:cs typeface="Arial" panose="020B0604020202020204" pitchFamily="34" charset="0"/>
            </a:endParaRPr>
          </a:p>
        </p:txBody>
      </p:sp>
      <p:cxnSp>
        <p:nvCxnSpPr>
          <p:cNvPr id="20" name="Straight Connector 19"/>
          <p:cNvCxnSpPr/>
          <p:nvPr/>
        </p:nvCxnSpPr>
        <p:spPr>
          <a:xfrm>
            <a:off x="6079184" y="3678220"/>
            <a:ext cx="1030756" cy="88987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rot="2554353">
            <a:off x="6491553" y="3798116"/>
            <a:ext cx="813719" cy="461665"/>
          </a:xfrm>
          <a:prstGeom prst="rect">
            <a:avLst/>
          </a:prstGeom>
          <a:noFill/>
        </p:spPr>
        <p:txBody>
          <a:bodyPr wrap="square" rtlCol="0">
            <a:spAutoFit/>
          </a:bodyPr>
          <a:lstStyle/>
          <a:p>
            <a:r>
              <a:rPr lang="en-US" sz="2400" dirty="0">
                <a:solidFill>
                  <a:srgbClr val="7030A0"/>
                </a:solidFill>
                <a:latin typeface="Arial" panose="020B0604020202020204" pitchFamily="34" charset="0"/>
                <a:cs typeface="Arial" panose="020B0604020202020204" pitchFamily="34" charset="0"/>
              </a:rPr>
              <a:t>t</a:t>
            </a:r>
            <a:r>
              <a:rPr lang="en-US" sz="2400" dirty="0" smtClean="0">
                <a:solidFill>
                  <a:srgbClr val="7030A0"/>
                </a:solidFill>
                <a:latin typeface="Arial" panose="020B0604020202020204" pitchFamily="34" charset="0"/>
                <a:cs typeface="Arial" panose="020B0604020202020204" pitchFamily="34" charset="0"/>
              </a:rPr>
              <a:t>he</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6600778"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The pumpkin pies </a:t>
            </a:r>
            <a:r>
              <a:rPr lang="en-US" dirty="0" smtClean="0">
                <a:solidFill>
                  <a:srgbClr val="00B050"/>
                </a:solidFill>
              </a:rPr>
              <a:t>are</a:t>
            </a:r>
            <a:r>
              <a:rPr lang="en-US" dirty="0" smtClean="0">
                <a:solidFill>
                  <a:srgbClr val="FF0000"/>
                </a:solidFill>
              </a:rPr>
              <a:t> </a:t>
            </a:r>
            <a:r>
              <a:rPr lang="en-US" dirty="0" smtClean="0">
                <a:solidFill>
                  <a:srgbClr val="7030A0"/>
                </a:solidFill>
              </a:rPr>
              <a:t>in the pantry</a:t>
            </a:r>
            <a:r>
              <a:rPr lang="en-US" dirty="0" smtClean="0"/>
              <a:t>.</a:t>
            </a:r>
            <a:endParaRPr lang="en-US" dirty="0"/>
          </a:p>
        </p:txBody>
      </p:sp>
      <p:grpSp>
        <p:nvGrpSpPr>
          <p:cNvPr id="17" name="Group 16"/>
          <p:cNvGrpSpPr/>
          <p:nvPr/>
        </p:nvGrpSpPr>
        <p:grpSpPr>
          <a:xfrm>
            <a:off x="6218401" y="2915115"/>
            <a:ext cx="2909369" cy="2226515"/>
            <a:chOff x="6218401" y="2915115"/>
            <a:chExt cx="2909369" cy="2226515"/>
          </a:xfrm>
        </p:grpSpPr>
        <p:pic>
          <p:nvPicPr>
            <p:cNvPr id="18" name="Picture 17"/>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22" name="Rounded Rectangular Callout 21"/>
            <p:cNvSpPr/>
            <p:nvPr/>
          </p:nvSpPr>
          <p:spPr>
            <a:xfrm>
              <a:off x="6218401" y="2915115"/>
              <a:ext cx="1810783" cy="1043108"/>
            </a:xfrm>
            <a:prstGeom prst="wedgeRoundRectCallout">
              <a:avLst>
                <a:gd name="adj1" fmla="val 49275"/>
                <a:gd name="adj2" fmla="val 8743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PUMPKIN is an Adjective. It modifies PIES, so connect it on its own diagonal line.</a:t>
              </a:r>
              <a:endParaRPr lang="en-US" sz="1200" dirty="0"/>
            </a:p>
          </p:txBody>
        </p:sp>
      </p:grpSp>
      <p:cxnSp>
        <p:nvCxnSpPr>
          <p:cNvPr id="23" name="Straight Connector 22"/>
          <p:cNvCxnSpPr/>
          <p:nvPr/>
        </p:nvCxnSpPr>
        <p:spPr>
          <a:xfrm>
            <a:off x="2796395" y="2968606"/>
            <a:ext cx="1434344" cy="124969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rot="2554353">
            <a:off x="3010948" y="3326790"/>
            <a:ext cx="1530121"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Adjective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453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xit" presetSubtype="4" fill="hold" nodeType="afterEffect">
                                  <p:stCondLst>
                                    <p:cond delay="0"/>
                                  </p:stCondLst>
                                  <p:childTnLst>
                                    <p:anim calcmode="lin" valueType="num">
                                      <p:cBhvr additive="base">
                                        <p:cTn id="16" dur="500"/>
                                        <p:tgtEl>
                                          <p:spTgt spid="17"/>
                                        </p:tgtEl>
                                        <p:attrNameLst>
                                          <p:attrName>ppt_x</p:attrName>
                                        </p:attrNameLst>
                                      </p:cBhvr>
                                      <p:tavLst>
                                        <p:tav tm="0">
                                          <p:val>
                                            <p:strVal val="ppt_x"/>
                                          </p:val>
                                        </p:tav>
                                        <p:tav tm="100000">
                                          <p:val>
                                            <p:strVal val="ppt_x"/>
                                          </p:val>
                                        </p:tav>
                                      </p:tavLst>
                                    </p:anim>
                                    <p:anim calcmode="lin" valueType="num">
                                      <p:cBhvr additive="base">
                                        <p:cTn id="17" dur="500"/>
                                        <p:tgtEl>
                                          <p:spTgt spid="17"/>
                                        </p:tgtEl>
                                        <p:attrNameLst>
                                          <p:attrName>ppt_y</p:attrName>
                                        </p:attrNameLst>
                                      </p:cBhvr>
                                      <p:tavLst>
                                        <p:tav tm="0">
                                          <p:val>
                                            <p:strVal val="ppt_y"/>
                                          </p:val>
                                        </p:tav>
                                        <p:tav tm="100000">
                                          <p:val>
                                            <p:strVal val="1+ppt_h/2"/>
                                          </p:val>
                                        </p:tav>
                                      </p:tavLst>
                                    </p:anim>
                                    <p:set>
                                      <p:cBhvr>
                                        <p:cTn id="1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 NP – BE – ADV T/P</a:t>
            </a:r>
            <a:endParaRPr dirty="0"/>
          </a:p>
        </p:txBody>
      </p:sp>
      <p:cxnSp>
        <p:nvCxnSpPr>
          <p:cNvPr id="6" name="Straight Connector 5"/>
          <p:cNvCxnSpPr/>
          <p:nvPr/>
        </p:nvCxnSpPr>
        <p:spPr>
          <a:xfrm flipV="1">
            <a:off x="2016690" y="2956140"/>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870542" y="2367418"/>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690998" y="2956140"/>
            <a:ext cx="826718" cy="7265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21272" y="236831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are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943616" y="2368316"/>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pies</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rot="2554353">
            <a:off x="5130633" y="3088561"/>
            <a:ext cx="501040"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in</a:t>
            </a:r>
            <a:endParaRPr lang="en-US" sz="2400" dirty="0">
              <a:solidFill>
                <a:srgbClr val="7030A0"/>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2171655" y="2973764"/>
            <a:ext cx="1030756" cy="88987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rot="2554353">
            <a:off x="2483655" y="3156267"/>
            <a:ext cx="906253"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endParaRPr lang="en-US" sz="2400" dirty="0">
              <a:solidFill>
                <a:srgbClr val="1C4587"/>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5505190" y="3682650"/>
            <a:ext cx="2235895" cy="0"/>
          </a:xfrm>
          <a:prstGeom prst="line">
            <a:avLst/>
          </a:prstGeom>
          <a:ln w="38100"/>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971100" y="3197202"/>
            <a:ext cx="1068527"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pantry</a:t>
            </a:r>
            <a:endParaRPr lang="en-US" sz="2400" dirty="0">
              <a:solidFill>
                <a:srgbClr val="7030A0"/>
              </a:solidFill>
              <a:latin typeface="Arial" panose="020B0604020202020204" pitchFamily="34" charset="0"/>
              <a:cs typeface="Arial" panose="020B0604020202020204" pitchFamily="34" charset="0"/>
            </a:endParaRPr>
          </a:p>
        </p:txBody>
      </p:sp>
      <p:cxnSp>
        <p:nvCxnSpPr>
          <p:cNvPr id="20" name="Straight Connector 19"/>
          <p:cNvCxnSpPr/>
          <p:nvPr/>
        </p:nvCxnSpPr>
        <p:spPr>
          <a:xfrm>
            <a:off x="6079184" y="3678220"/>
            <a:ext cx="1030756" cy="88987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rot="2554353">
            <a:off x="6491553" y="3798116"/>
            <a:ext cx="813719" cy="461665"/>
          </a:xfrm>
          <a:prstGeom prst="rect">
            <a:avLst/>
          </a:prstGeom>
          <a:noFill/>
        </p:spPr>
        <p:txBody>
          <a:bodyPr wrap="square" rtlCol="0">
            <a:spAutoFit/>
          </a:bodyPr>
          <a:lstStyle/>
          <a:p>
            <a:r>
              <a:rPr lang="en-US" sz="2400" dirty="0">
                <a:solidFill>
                  <a:srgbClr val="7030A0"/>
                </a:solidFill>
                <a:latin typeface="Arial" panose="020B0604020202020204" pitchFamily="34" charset="0"/>
                <a:cs typeface="Arial" panose="020B0604020202020204" pitchFamily="34" charset="0"/>
              </a:rPr>
              <a:t>t</a:t>
            </a:r>
            <a:r>
              <a:rPr lang="en-US" sz="2400" dirty="0" smtClean="0">
                <a:solidFill>
                  <a:srgbClr val="7030A0"/>
                </a:solidFill>
                <a:latin typeface="Arial" panose="020B0604020202020204" pitchFamily="34" charset="0"/>
                <a:cs typeface="Arial" panose="020B0604020202020204" pitchFamily="34" charset="0"/>
              </a:rPr>
              <a:t>he</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6600778"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The pumpkin pies </a:t>
            </a:r>
            <a:r>
              <a:rPr lang="en-US" dirty="0" smtClean="0">
                <a:solidFill>
                  <a:srgbClr val="00B050"/>
                </a:solidFill>
              </a:rPr>
              <a:t>are</a:t>
            </a:r>
            <a:r>
              <a:rPr lang="en-US" dirty="0" smtClean="0">
                <a:solidFill>
                  <a:srgbClr val="FF0000"/>
                </a:solidFill>
              </a:rPr>
              <a:t> </a:t>
            </a:r>
            <a:r>
              <a:rPr lang="en-US" dirty="0" smtClean="0">
                <a:solidFill>
                  <a:srgbClr val="7030A0"/>
                </a:solidFill>
              </a:rPr>
              <a:t>in the pantry</a:t>
            </a:r>
            <a:r>
              <a:rPr lang="en-US" dirty="0" smtClean="0"/>
              <a:t>.</a:t>
            </a:r>
            <a:endParaRPr lang="en-US" dirty="0"/>
          </a:p>
        </p:txBody>
      </p:sp>
      <p:cxnSp>
        <p:nvCxnSpPr>
          <p:cNvPr id="23" name="Straight Connector 22"/>
          <p:cNvCxnSpPr/>
          <p:nvPr/>
        </p:nvCxnSpPr>
        <p:spPr>
          <a:xfrm>
            <a:off x="2796395" y="2968606"/>
            <a:ext cx="1434344" cy="124969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rot="2554353">
            <a:off x="3010948" y="3326790"/>
            <a:ext cx="1530121"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Adjective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859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 NP – BE – ADV T/P</a:t>
            </a:r>
            <a:endParaRPr dirty="0"/>
          </a:p>
        </p:txBody>
      </p:sp>
      <p:cxnSp>
        <p:nvCxnSpPr>
          <p:cNvPr id="6" name="Straight Connector 5"/>
          <p:cNvCxnSpPr/>
          <p:nvPr/>
        </p:nvCxnSpPr>
        <p:spPr>
          <a:xfrm flipV="1">
            <a:off x="2016690" y="2956140"/>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870542" y="2367418"/>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690998" y="2956140"/>
            <a:ext cx="826718" cy="72651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21272" y="236831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are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943616" y="2368316"/>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pies</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rot="2554353">
            <a:off x="5130633" y="3088561"/>
            <a:ext cx="501040"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in</a:t>
            </a:r>
            <a:endParaRPr lang="en-US" sz="2400" dirty="0">
              <a:solidFill>
                <a:srgbClr val="7030A0"/>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2171655" y="2973764"/>
            <a:ext cx="1030756" cy="88987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rot="2554353">
            <a:off x="2483655" y="3156267"/>
            <a:ext cx="906253"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endParaRPr lang="en-US" sz="2400" dirty="0">
              <a:solidFill>
                <a:srgbClr val="1C4587"/>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5505190" y="3682650"/>
            <a:ext cx="2235895" cy="0"/>
          </a:xfrm>
          <a:prstGeom prst="line">
            <a:avLst/>
          </a:prstGeom>
          <a:ln w="38100"/>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971100" y="3197202"/>
            <a:ext cx="1068527"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pantry</a:t>
            </a:r>
            <a:endParaRPr lang="en-US" sz="2400" dirty="0">
              <a:solidFill>
                <a:srgbClr val="7030A0"/>
              </a:solidFill>
              <a:latin typeface="Arial" panose="020B0604020202020204" pitchFamily="34" charset="0"/>
              <a:cs typeface="Arial" panose="020B0604020202020204" pitchFamily="34" charset="0"/>
            </a:endParaRPr>
          </a:p>
        </p:txBody>
      </p:sp>
      <p:cxnSp>
        <p:nvCxnSpPr>
          <p:cNvPr id="20" name="Straight Connector 19"/>
          <p:cNvCxnSpPr/>
          <p:nvPr/>
        </p:nvCxnSpPr>
        <p:spPr>
          <a:xfrm>
            <a:off x="6079184" y="3678220"/>
            <a:ext cx="1030756" cy="88987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rot="2554353">
            <a:off x="6491553" y="3798116"/>
            <a:ext cx="813719" cy="461665"/>
          </a:xfrm>
          <a:prstGeom prst="rect">
            <a:avLst/>
          </a:prstGeom>
          <a:noFill/>
        </p:spPr>
        <p:txBody>
          <a:bodyPr wrap="square" rtlCol="0">
            <a:spAutoFit/>
          </a:bodyPr>
          <a:lstStyle/>
          <a:p>
            <a:r>
              <a:rPr lang="en-US" sz="2400" dirty="0">
                <a:solidFill>
                  <a:srgbClr val="7030A0"/>
                </a:solidFill>
                <a:latin typeface="Arial" panose="020B0604020202020204" pitchFamily="34" charset="0"/>
                <a:cs typeface="Arial" panose="020B0604020202020204" pitchFamily="34" charset="0"/>
              </a:rPr>
              <a:t>t</a:t>
            </a:r>
            <a:r>
              <a:rPr lang="en-US" sz="2400" dirty="0" smtClean="0">
                <a:solidFill>
                  <a:srgbClr val="7030A0"/>
                </a:solidFill>
                <a:latin typeface="Arial" panose="020B0604020202020204" pitchFamily="34" charset="0"/>
                <a:cs typeface="Arial" panose="020B0604020202020204" pitchFamily="34" charset="0"/>
              </a:rPr>
              <a:t>he</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6600778"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The pumpkin pies </a:t>
            </a:r>
            <a:r>
              <a:rPr lang="en-US" dirty="0" smtClean="0">
                <a:solidFill>
                  <a:srgbClr val="00B050"/>
                </a:solidFill>
              </a:rPr>
              <a:t>are</a:t>
            </a:r>
            <a:r>
              <a:rPr lang="en-US" dirty="0" smtClean="0">
                <a:solidFill>
                  <a:srgbClr val="FF0000"/>
                </a:solidFill>
              </a:rPr>
              <a:t> </a:t>
            </a:r>
            <a:r>
              <a:rPr lang="en-US" dirty="0" smtClean="0">
                <a:solidFill>
                  <a:srgbClr val="7030A0"/>
                </a:solidFill>
              </a:rPr>
              <a:t>in the pantry</a:t>
            </a:r>
            <a:r>
              <a:rPr lang="en-US" dirty="0" smtClean="0"/>
              <a:t>.</a:t>
            </a:r>
            <a:endParaRPr lang="en-US" dirty="0"/>
          </a:p>
        </p:txBody>
      </p:sp>
      <p:cxnSp>
        <p:nvCxnSpPr>
          <p:cNvPr id="23" name="Straight Connector 22"/>
          <p:cNvCxnSpPr/>
          <p:nvPr/>
        </p:nvCxnSpPr>
        <p:spPr>
          <a:xfrm>
            <a:off x="2796395" y="2968606"/>
            <a:ext cx="1434344" cy="124969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rot="2554353">
            <a:off x="3010948" y="3326790"/>
            <a:ext cx="1530121"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pumpkin</a:t>
            </a:r>
            <a:endParaRPr lang="en-US" sz="2400" dirty="0">
              <a:solidFill>
                <a:srgbClr val="1C45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613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702388" y="2789715"/>
            <a:ext cx="447389" cy="57978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24957" y="2825630"/>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BE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3262257" y="2811309"/>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5172718" y="2811308"/>
            <a:ext cx="794413" cy="461665"/>
          </a:xfrm>
          <a:prstGeom prst="rect">
            <a:avLst/>
          </a:prstGeom>
          <a:noFill/>
        </p:spPr>
        <p:txBody>
          <a:bodyPr wrap="square" rtlCol="0">
            <a:spAutoFit/>
          </a:bodyPr>
          <a:lstStyle/>
          <a:p>
            <a:r>
              <a:rPr lang="en-US" sz="2400" dirty="0" err="1" smtClean="0">
                <a:solidFill>
                  <a:srgbClr val="7030A0"/>
                </a:solidFill>
                <a:latin typeface="Arial" panose="020B0604020202020204" pitchFamily="34" charset="0"/>
                <a:cs typeface="Arial" panose="020B0604020202020204" pitchFamily="34" charset="0"/>
              </a:rPr>
              <a:t>Adj</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452521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 is a Noun Phrase. It is the SUBJECT. </a:t>
            </a:r>
            <a:endParaRPr lang="en-US" dirty="0">
              <a:solidFill>
                <a:srgbClr val="FF0000"/>
              </a:solidFill>
            </a:endParaRPr>
          </a:p>
        </p:txBody>
      </p:sp>
      <p:sp>
        <p:nvSpPr>
          <p:cNvPr id="17" name="Google Shape;68;p14"/>
          <p:cNvSpPr txBox="1">
            <a:spLocks/>
          </p:cNvSpPr>
          <p:nvPr/>
        </p:nvSpPr>
        <p:spPr>
          <a:xfrm>
            <a:off x="1924656" y="1374201"/>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BE is a TO BE verb: Is, Are, Was, Were, Am, Be, Being, Been </a:t>
            </a:r>
            <a:endParaRPr lang="en-US" dirty="0">
              <a:solidFill>
                <a:srgbClr val="00B050"/>
              </a:solidFill>
            </a:endParaRPr>
          </a:p>
        </p:txBody>
      </p:sp>
      <p:sp>
        <p:nvSpPr>
          <p:cNvPr id="18" name="Google Shape;68;p14"/>
          <p:cNvSpPr txBox="1">
            <a:spLocks/>
          </p:cNvSpPr>
          <p:nvPr/>
        </p:nvSpPr>
        <p:spPr>
          <a:xfrm>
            <a:off x="1924655" y="1852364"/>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7030A0"/>
                </a:solidFill>
              </a:rPr>
              <a:t>ADJ is the Predicate Adjective (or Subject Complement)</a:t>
            </a:r>
            <a:endParaRPr lang="en-US" dirty="0">
              <a:solidFill>
                <a:srgbClr val="7030A0"/>
              </a:solidFill>
            </a:endParaRPr>
          </a:p>
        </p:txBody>
      </p:sp>
      <p:grpSp>
        <p:nvGrpSpPr>
          <p:cNvPr id="12" name="Group 11"/>
          <p:cNvGrpSpPr/>
          <p:nvPr/>
        </p:nvGrpSpPr>
        <p:grpSpPr>
          <a:xfrm>
            <a:off x="6096605" y="2751420"/>
            <a:ext cx="3031165" cy="2390210"/>
            <a:chOff x="6096605" y="2751420"/>
            <a:chExt cx="3031165" cy="2390210"/>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5" name="Rounded Rectangular Callout 4"/>
            <p:cNvSpPr/>
            <p:nvPr/>
          </p:nvSpPr>
          <p:spPr>
            <a:xfrm>
              <a:off x="6096605" y="2751420"/>
              <a:ext cx="2011199" cy="1043108"/>
            </a:xfrm>
            <a:prstGeom prst="wedgeRoundRectCallout">
              <a:avLst>
                <a:gd name="adj1" fmla="val 43257"/>
                <a:gd name="adj2" fmla="val 82273"/>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Draw a slanted line leaning toward the subject, but notice how it does NOT pass through. </a:t>
              </a:r>
              <a:endParaRPr lang="en-US" sz="1200" dirty="0"/>
            </a:p>
          </p:txBody>
        </p:sp>
      </p:grpSp>
      <p:grpSp>
        <p:nvGrpSpPr>
          <p:cNvPr id="25" name="Group 24"/>
          <p:cNvGrpSpPr/>
          <p:nvPr/>
        </p:nvGrpSpPr>
        <p:grpSpPr>
          <a:xfrm>
            <a:off x="-59184" y="3466578"/>
            <a:ext cx="4184778" cy="1675053"/>
            <a:chOff x="-59184" y="3466578"/>
            <a:chExt cx="4184778" cy="1675053"/>
          </a:xfrm>
        </p:grpSpPr>
        <p:pic>
          <p:nvPicPr>
            <p:cNvPr id="24" name="Picture 23"/>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3" name="Rounded Rectangular Callout 22"/>
            <p:cNvSpPr/>
            <p:nvPr/>
          </p:nvSpPr>
          <p:spPr>
            <a:xfrm>
              <a:off x="1600200" y="3466578"/>
              <a:ext cx="2525394"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The Predicate Adjective is unlike a traditional adjective, which connects under the noun it modifies. Instead, it follows the TO BE verb on the main line.</a:t>
              </a:r>
              <a:endParaRPr lang="en-US" sz="1200" dirty="0"/>
            </a:p>
          </p:txBody>
        </p:sp>
      </p:grpSp>
    </p:spTree>
    <p:extLst>
      <p:ext uri="{BB962C8B-B14F-4D97-AF65-F5344CB8AC3E}">
        <p14:creationId xmlns:p14="http://schemas.microsoft.com/office/powerpoint/2010/main" val="345353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4"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2" presetClass="entr" presetSubtype="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1+#ppt_w/2"/>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335331" y="3369498"/>
            <a:ext cx="524881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855641" y="2767624"/>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19688" y="278077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is</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3002131" y="2780776"/>
            <a:ext cx="105030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Cost</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5619819" y="2835646"/>
            <a:ext cx="1824236"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outrageous</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45501"/>
            <a:ext cx="6936956"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#1: </a:t>
            </a:r>
            <a:r>
              <a:rPr lang="en-US" dirty="0" smtClean="0">
                <a:solidFill>
                  <a:srgbClr val="FF0000"/>
                </a:solidFill>
              </a:rPr>
              <a:t>The cost of a college education </a:t>
            </a:r>
            <a:r>
              <a:rPr lang="en-US" dirty="0" smtClean="0">
                <a:solidFill>
                  <a:srgbClr val="00B050"/>
                </a:solidFill>
              </a:rPr>
              <a:t>is</a:t>
            </a:r>
            <a:r>
              <a:rPr lang="en-US" dirty="0" smtClean="0">
                <a:solidFill>
                  <a:srgbClr val="FF0000"/>
                </a:solidFill>
              </a:rPr>
              <a:t> </a:t>
            </a:r>
            <a:r>
              <a:rPr lang="en-US" dirty="0" smtClean="0">
                <a:solidFill>
                  <a:srgbClr val="7030A0"/>
                </a:solidFill>
              </a:rPr>
              <a:t>outrageous</a:t>
            </a:r>
            <a:r>
              <a:rPr lang="en-US" dirty="0" smtClean="0"/>
              <a:t>.</a:t>
            </a:r>
            <a:endParaRPr lang="en-US" dirty="0"/>
          </a:p>
        </p:txBody>
      </p:sp>
      <p:grpSp>
        <p:nvGrpSpPr>
          <p:cNvPr id="3" name="Group 2"/>
          <p:cNvGrpSpPr/>
          <p:nvPr/>
        </p:nvGrpSpPr>
        <p:grpSpPr>
          <a:xfrm>
            <a:off x="6824132" y="1614450"/>
            <a:ext cx="2037480" cy="1355627"/>
            <a:chOff x="6229699" y="2668044"/>
            <a:chExt cx="2037480" cy="1355627"/>
          </a:xfrm>
        </p:grpSpPr>
        <p:sp>
          <p:nvSpPr>
            <p:cNvPr id="13"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6410290" y="2935366"/>
              <a:ext cx="1610368" cy="738664"/>
            </a:xfrm>
            <a:prstGeom prst="rect">
              <a:avLst/>
            </a:prstGeom>
            <a:noFill/>
          </p:spPr>
          <p:txBody>
            <a:bodyPr wrap="square" rtlCol="0">
              <a:spAutoFit/>
            </a:bodyPr>
            <a:lstStyle/>
            <a:p>
              <a:pPr algn="ctr"/>
              <a:r>
                <a:rPr lang="en-US" dirty="0" smtClean="0">
                  <a:solidFill>
                    <a:srgbClr val="1C4587"/>
                  </a:solidFill>
                </a:rPr>
                <a:t>Modifies the word COST but follows the verb IS. </a:t>
              </a:r>
              <a:endParaRPr lang="en-US" dirty="0">
                <a:solidFill>
                  <a:srgbClr val="1C4587"/>
                </a:solidFill>
              </a:endParaRPr>
            </a:p>
          </p:txBody>
        </p:sp>
      </p:grpSp>
      <p:cxnSp>
        <p:nvCxnSpPr>
          <p:cNvPr id="18" name="Straight Connector 17"/>
          <p:cNvCxnSpPr/>
          <p:nvPr/>
        </p:nvCxnSpPr>
        <p:spPr>
          <a:xfrm>
            <a:off x="2458033" y="3376649"/>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115891" y="3383244"/>
            <a:ext cx="936542" cy="83913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4052433" y="4222376"/>
            <a:ext cx="2560944"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4383064" y="4232302"/>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5062242" y="4217570"/>
            <a:ext cx="919148" cy="91783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rot="2605686">
            <a:off x="2685857" y="3585389"/>
            <a:ext cx="1050302" cy="461665"/>
          </a:xfrm>
          <a:prstGeom prst="rect">
            <a:avLst/>
          </a:prstGeom>
          <a:noFill/>
        </p:spPr>
        <p:txBody>
          <a:bodyPr wrap="square" rtlCol="0">
            <a:spAutoFit/>
          </a:bodyPr>
          <a:lstStyle/>
          <a:p>
            <a:r>
              <a:rPr lang="en-US" sz="2400" dirty="0">
                <a:solidFill>
                  <a:srgbClr val="1C4587"/>
                </a:solidFill>
                <a:latin typeface="Arial" panose="020B0604020202020204" pitchFamily="34" charset="0"/>
                <a:cs typeface="Arial" panose="020B0604020202020204" pitchFamily="34" charset="0"/>
              </a:rPr>
              <a:t>T</a:t>
            </a:r>
            <a:r>
              <a:rPr lang="en-US" sz="2400" dirty="0" smtClean="0">
                <a:solidFill>
                  <a:srgbClr val="1C4587"/>
                </a:solidFill>
                <a:latin typeface="Arial" panose="020B0604020202020204" pitchFamily="34" charset="0"/>
                <a:cs typeface="Arial" panose="020B0604020202020204" pitchFamily="34" charset="0"/>
              </a:rPr>
              <a:t>he</a:t>
            </a:r>
            <a:endParaRPr lang="en-US" sz="2400" dirty="0">
              <a:solidFill>
                <a:srgbClr val="1C4587"/>
              </a:solidFill>
              <a:latin typeface="Arial" panose="020B0604020202020204" pitchFamily="34" charset="0"/>
              <a:cs typeface="Arial" panose="020B0604020202020204" pitchFamily="34" charset="0"/>
            </a:endParaRPr>
          </a:p>
        </p:txBody>
      </p:sp>
      <p:sp>
        <p:nvSpPr>
          <p:cNvPr id="32" name="TextBox 31"/>
          <p:cNvSpPr txBox="1"/>
          <p:nvPr/>
        </p:nvSpPr>
        <p:spPr>
          <a:xfrm rot="2605686">
            <a:off x="3470343" y="3697753"/>
            <a:ext cx="105030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of</a:t>
            </a:r>
            <a:endParaRPr lang="en-US" sz="2400" dirty="0">
              <a:solidFill>
                <a:srgbClr val="1C4587"/>
              </a:solidFill>
              <a:latin typeface="Arial" panose="020B0604020202020204" pitchFamily="34" charset="0"/>
              <a:cs typeface="Arial" panose="020B0604020202020204" pitchFamily="34" charset="0"/>
            </a:endParaRPr>
          </a:p>
        </p:txBody>
      </p:sp>
      <p:sp>
        <p:nvSpPr>
          <p:cNvPr id="33" name="TextBox 32"/>
          <p:cNvSpPr txBox="1"/>
          <p:nvPr/>
        </p:nvSpPr>
        <p:spPr>
          <a:xfrm rot="2605686">
            <a:off x="4642399" y="4479836"/>
            <a:ext cx="105030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a</a:t>
            </a:r>
            <a:endParaRPr lang="en-US" sz="2400" dirty="0">
              <a:solidFill>
                <a:srgbClr val="1C4587"/>
              </a:solidFill>
              <a:latin typeface="Arial" panose="020B0604020202020204" pitchFamily="34" charset="0"/>
              <a:cs typeface="Arial" panose="020B0604020202020204" pitchFamily="34" charset="0"/>
            </a:endParaRPr>
          </a:p>
        </p:txBody>
      </p:sp>
      <p:sp>
        <p:nvSpPr>
          <p:cNvPr id="34" name="TextBox 33"/>
          <p:cNvSpPr txBox="1"/>
          <p:nvPr/>
        </p:nvSpPr>
        <p:spPr>
          <a:xfrm rot="2605686">
            <a:off x="5191485" y="4456357"/>
            <a:ext cx="1284199"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college</a:t>
            </a:r>
            <a:endParaRPr lang="en-US" sz="2400" dirty="0">
              <a:solidFill>
                <a:srgbClr val="1C4587"/>
              </a:solidFill>
              <a:latin typeface="Arial" panose="020B0604020202020204" pitchFamily="34" charset="0"/>
              <a:cs typeface="Arial" panose="020B0604020202020204" pitchFamily="34" charset="0"/>
            </a:endParaRPr>
          </a:p>
        </p:txBody>
      </p:sp>
      <p:sp>
        <p:nvSpPr>
          <p:cNvPr id="35" name="TextBox 34"/>
          <p:cNvSpPr txBox="1"/>
          <p:nvPr/>
        </p:nvSpPr>
        <p:spPr>
          <a:xfrm>
            <a:off x="4744381" y="3810978"/>
            <a:ext cx="1636258"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education</a:t>
            </a:r>
            <a:endParaRPr lang="en-US" sz="2400" dirty="0">
              <a:solidFill>
                <a:srgbClr val="1C45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44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1" presetClass="entr" presetSubtype="0" fill="hold" nodeType="afterEffect">
                                  <p:stCondLst>
                                    <p:cond delay="50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0-#ppt_w/2"/>
                                          </p:val>
                                        </p:tav>
                                        <p:tav tm="100000">
                                          <p:val>
                                            <p:strVal val="#ppt_x"/>
                                          </p:val>
                                        </p:tav>
                                      </p:tavLst>
                                    </p:anim>
                                    <p:anim calcmode="lin" valueType="num">
                                      <p:cBhvr additive="base">
                                        <p:cTn id="5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2" presetClass="entr" presetSubtype="8"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0-#ppt_w/2"/>
                                          </p:val>
                                        </p:tav>
                                        <p:tav tm="100000">
                                          <p:val>
                                            <p:strVal val="#ppt_x"/>
                                          </p:val>
                                        </p:tav>
                                      </p:tavLst>
                                    </p:anim>
                                    <p:anim calcmode="lin" valueType="num">
                                      <p:cBhvr additive="base">
                                        <p:cTn id="6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0-#ppt_w/2"/>
                                          </p:val>
                                        </p:tav>
                                        <p:tav tm="100000">
                                          <p:val>
                                            <p:strVal val="#ppt_x"/>
                                          </p:val>
                                        </p:tav>
                                      </p:tavLst>
                                    </p:anim>
                                    <p:anim calcmode="lin" valueType="num">
                                      <p:cBhvr additive="base">
                                        <p:cTn id="69" dur="500" fill="hold"/>
                                        <p:tgtEl>
                                          <p:spTgt spid="32"/>
                                        </p:tgtEl>
                                        <p:attrNameLst>
                                          <p:attrName>ppt_y</p:attrName>
                                        </p:attrNameLst>
                                      </p:cBhvr>
                                      <p:tavLst>
                                        <p:tav tm="0">
                                          <p:val>
                                            <p:strVal val="#ppt_y"/>
                                          </p:val>
                                        </p:tav>
                                        <p:tav tm="100000">
                                          <p:val>
                                            <p:strVal val="#ppt_y"/>
                                          </p:val>
                                        </p:tav>
                                      </p:tavLst>
                                    </p:anim>
                                  </p:childTnLst>
                                </p:cTn>
                              </p:par>
                            </p:childTnLst>
                          </p:cTn>
                        </p:par>
                        <p:par>
                          <p:cTn id="70" fill="hold">
                            <p:stCondLst>
                              <p:cond delay="500"/>
                            </p:stCondLst>
                            <p:childTnLst>
                              <p:par>
                                <p:cTn id="71" presetID="2" presetClass="entr" presetSubtype="8"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0-#ppt_w/2"/>
                                          </p:val>
                                        </p:tav>
                                        <p:tav tm="100000">
                                          <p:val>
                                            <p:strVal val="#ppt_x"/>
                                          </p:val>
                                        </p:tav>
                                      </p:tavLst>
                                    </p:anim>
                                    <p:anim calcmode="lin" valueType="num">
                                      <p:cBhvr additive="base">
                                        <p:cTn id="7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2" presetClass="entr" presetSubtype="4" fill="hold" nodeType="after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additive="base">
                                        <p:cTn id="84" dur="500" fill="hold"/>
                                        <p:tgtEl>
                                          <p:spTgt spid="28"/>
                                        </p:tgtEl>
                                        <p:attrNameLst>
                                          <p:attrName>ppt_x</p:attrName>
                                        </p:attrNameLst>
                                      </p:cBhvr>
                                      <p:tavLst>
                                        <p:tav tm="0">
                                          <p:val>
                                            <p:strVal val="#ppt_x"/>
                                          </p:val>
                                        </p:tav>
                                        <p:tav tm="100000">
                                          <p:val>
                                            <p:strVal val="#ppt_x"/>
                                          </p:val>
                                        </p:tav>
                                      </p:tavLst>
                                    </p:anim>
                                    <p:anim calcmode="lin" valueType="num">
                                      <p:cBhvr additive="base">
                                        <p:cTn id="85" dur="500" fill="hold"/>
                                        <p:tgtEl>
                                          <p:spTgt spid="28"/>
                                        </p:tgtEl>
                                        <p:attrNameLst>
                                          <p:attrName>ppt_y</p:attrName>
                                        </p:attrNameLst>
                                      </p:cBhvr>
                                      <p:tavLst>
                                        <p:tav tm="0">
                                          <p:val>
                                            <p:strVal val="1+#ppt_h/2"/>
                                          </p:val>
                                        </p:tav>
                                        <p:tav tm="100000">
                                          <p:val>
                                            <p:strVal val="#ppt_y"/>
                                          </p:val>
                                        </p:tav>
                                      </p:tavLst>
                                    </p:anim>
                                  </p:childTnLst>
                                </p:cTn>
                              </p:par>
                            </p:childTnLst>
                          </p:cTn>
                        </p:par>
                        <p:par>
                          <p:cTn id="86" fill="hold">
                            <p:stCondLst>
                              <p:cond delay="1000"/>
                            </p:stCondLst>
                            <p:childTnLst>
                              <p:par>
                                <p:cTn id="87" presetID="2" presetClass="entr" presetSubtype="8"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additive="base">
                                        <p:cTn id="89" dur="500" fill="hold"/>
                                        <p:tgtEl>
                                          <p:spTgt spid="33"/>
                                        </p:tgtEl>
                                        <p:attrNameLst>
                                          <p:attrName>ppt_x</p:attrName>
                                        </p:attrNameLst>
                                      </p:cBhvr>
                                      <p:tavLst>
                                        <p:tav tm="0">
                                          <p:val>
                                            <p:strVal val="0-#ppt_w/2"/>
                                          </p:val>
                                        </p:tav>
                                        <p:tav tm="100000">
                                          <p:val>
                                            <p:strVal val="#ppt_x"/>
                                          </p:val>
                                        </p:tav>
                                      </p:tavLst>
                                    </p:anim>
                                    <p:anim calcmode="lin" valueType="num">
                                      <p:cBhvr additive="base">
                                        <p:cTn id="90" dur="500" fill="hold"/>
                                        <p:tgtEl>
                                          <p:spTgt spid="33"/>
                                        </p:tgtEl>
                                        <p:attrNameLst>
                                          <p:attrName>ppt_y</p:attrName>
                                        </p:attrNameLst>
                                      </p:cBhvr>
                                      <p:tavLst>
                                        <p:tav tm="0">
                                          <p:val>
                                            <p:strVal val="#ppt_y"/>
                                          </p:val>
                                        </p:tav>
                                        <p:tav tm="100000">
                                          <p:val>
                                            <p:strVal val="#ppt_y"/>
                                          </p:val>
                                        </p:tav>
                                      </p:tavLst>
                                    </p:anim>
                                  </p:childTnLst>
                                </p:cTn>
                              </p:par>
                            </p:childTnLst>
                          </p:cTn>
                        </p:par>
                        <p:par>
                          <p:cTn id="91" fill="hold">
                            <p:stCondLst>
                              <p:cond delay="1500"/>
                            </p:stCondLst>
                            <p:childTnLst>
                              <p:par>
                                <p:cTn id="92" presetID="2" presetClass="entr" presetSubtype="8" fill="hold" grpId="0" nodeType="after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0-#ppt_w/2"/>
                                          </p:val>
                                        </p:tav>
                                        <p:tav tm="100000">
                                          <p:val>
                                            <p:strVal val="#ppt_x"/>
                                          </p:val>
                                        </p:tav>
                                      </p:tavLst>
                                    </p:anim>
                                    <p:anim calcmode="lin" valueType="num">
                                      <p:cBhvr additive="base">
                                        <p:cTn id="95"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31" grpId="0"/>
      <p:bldP spid="32"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cxnSp>
        <p:nvCxnSpPr>
          <p:cNvPr id="6" name="Straight Connector 5"/>
          <p:cNvCxnSpPr/>
          <p:nvPr/>
        </p:nvCxnSpPr>
        <p:spPr>
          <a:xfrm>
            <a:off x="1240077" y="2956142"/>
            <a:ext cx="7164307"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870542" y="2367418"/>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5849655" y="2956142"/>
            <a:ext cx="2079320" cy="172859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5411244" y="2386208"/>
            <a:ext cx="0" cy="569933"/>
          </a:xfrm>
          <a:prstGeom prst="line">
            <a:avLst/>
          </a:prstGeom>
          <a:ln w="38100"/>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098109" y="2386208"/>
            <a:ext cx="939452"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What</a:t>
            </a:r>
            <a:endParaRPr lang="en-US" sz="2400" dirty="0">
              <a:latin typeface="Arial" panose="020B0604020202020204" pitchFamily="34" charset="0"/>
              <a:cs typeface="Arial" panose="020B0604020202020204" pitchFamily="34" charset="0"/>
            </a:endParaRPr>
          </a:p>
        </p:txBody>
      </p:sp>
      <p:sp>
        <p:nvSpPr>
          <p:cNvPr id="19" name="TextBox 18"/>
          <p:cNvSpPr txBox="1"/>
          <p:nvPr/>
        </p:nvSpPr>
        <p:spPr>
          <a:xfrm>
            <a:off x="4221272" y="2368316"/>
            <a:ext cx="939452"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are</a:t>
            </a:r>
            <a:endParaRPr lang="en-US" sz="2400" dirty="0">
              <a:latin typeface="Arial" panose="020B0604020202020204" pitchFamily="34" charset="0"/>
              <a:cs typeface="Arial" panose="020B0604020202020204" pitchFamily="34" charset="0"/>
            </a:endParaRPr>
          </a:p>
        </p:txBody>
      </p:sp>
      <p:sp>
        <p:nvSpPr>
          <p:cNvPr id="20" name="TextBox 19"/>
          <p:cNvSpPr txBox="1"/>
          <p:nvPr/>
        </p:nvSpPr>
        <p:spPr>
          <a:xfrm>
            <a:off x="6219174" y="2405894"/>
            <a:ext cx="181001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diagrams</a:t>
            </a:r>
            <a:endParaRPr lang="en-US" sz="2400" dirty="0">
              <a:latin typeface="Arial" panose="020B0604020202020204" pitchFamily="34" charset="0"/>
              <a:cs typeface="Arial" panose="020B0604020202020204" pitchFamily="34" charset="0"/>
            </a:endParaRPr>
          </a:p>
        </p:txBody>
      </p:sp>
      <p:sp>
        <p:nvSpPr>
          <p:cNvPr id="21" name="TextBox 20"/>
          <p:cNvSpPr txBox="1"/>
          <p:nvPr/>
        </p:nvSpPr>
        <p:spPr>
          <a:xfrm rot="2423474">
            <a:off x="6366354" y="3480777"/>
            <a:ext cx="151565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sentence</a:t>
            </a:r>
            <a:endParaRPr lang="en-US" sz="2400" dirty="0">
              <a:latin typeface="Arial" panose="020B0604020202020204" pitchFamily="34" charset="0"/>
              <a:cs typeface="Arial" panose="020B0604020202020204" pitchFamily="34" charset="0"/>
            </a:endParaRPr>
          </a:p>
        </p:txBody>
      </p:sp>
      <p:sp>
        <p:nvSpPr>
          <p:cNvPr id="14" name="TextBox 13"/>
          <p:cNvSpPr txBox="1"/>
          <p:nvPr/>
        </p:nvSpPr>
        <p:spPr>
          <a:xfrm>
            <a:off x="1290181" y="490591"/>
            <a:ext cx="4609578" cy="830997"/>
          </a:xfrm>
          <a:prstGeom prst="rect">
            <a:avLst/>
          </a:prstGeom>
          <a:noFill/>
        </p:spPr>
        <p:txBody>
          <a:bodyPr wrap="square" rtlCol="0">
            <a:spAutoFit/>
          </a:bodyPr>
          <a:lstStyle/>
          <a:p>
            <a:r>
              <a:rPr lang="en-US" sz="2400" b="1" dirty="0" smtClean="0">
                <a:solidFill>
                  <a:srgbClr val="0070C0"/>
                </a:solidFill>
                <a:latin typeface="Amatic SC" panose="020B0604020202020204" charset="-79"/>
                <a:cs typeface="Amatic SC" panose="020B0604020202020204" charset="-79"/>
              </a:rPr>
              <a:t>Diagramming sentences is a traditional method (old-fashioned, maybe?) of teaching grammar.   </a:t>
            </a:r>
            <a:endParaRPr lang="en-US" sz="2400" b="1" dirty="0">
              <a:solidFill>
                <a:srgbClr val="0070C0"/>
              </a:solidFill>
              <a:latin typeface="Amatic SC" panose="020B0604020202020204" charset="-79"/>
              <a:cs typeface="Amatic SC" panose="020B0604020202020204" charset="-79"/>
            </a:endParaRPr>
          </a:p>
        </p:txBody>
      </p:sp>
      <p:sp>
        <p:nvSpPr>
          <p:cNvPr id="23" name="TextBox 22"/>
          <p:cNvSpPr txBox="1"/>
          <p:nvPr/>
        </p:nvSpPr>
        <p:spPr>
          <a:xfrm>
            <a:off x="2849985" y="3840641"/>
            <a:ext cx="4058436" cy="830997"/>
          </a:xfrm>
          <a:prstGeom prst="rect">
            <a:avLst/>
          </a:prstGeom>
          <a:noFill/>
        </p:spPr>
        <p:txBody>
          <a:bodyPr wrap="square" rtlCol="0">
            <a:spAutoFit/>
          </a:bodyPr>
          <a:lstStyle/>
          <a:p>
            <a:r>
              <a:rPr lang="en-US" sz="2400" b="1" dirty="0" smtClean="0">
                <a:solidFill>
                  <a:srgbClr val="0070C0"/>
                </a:solidFill>
                <a:latin typeface="Amatic SC" panose="020B0604020202020204" charset="-79"/>
                <a:cs typeface="Amatic SC" panose="020B0604020202020204" charset="-79"/>
              </a:rPr>
              <a:t>Most </a:t>
            </a:r>
            <a:r>
              <a:rPr lang="en-US" sz="2400" b="1" dirty="0" err="1" smtClean="0">
                <a:solidFill>
                  <a:srgbClr val="0070C0"/>
                </a:solidFill>
                <a:latin typeface="Amatic SC" panose="020B0604020202020204" charset="-79"/>
                <a:cs typeface="Amatic SC" panose="020B0604020202020204" charset="-79"/>
              </a:rPr>
              <a:t>diagrammers</a:t>
            </a:r>
            <a:r>
              <a:rPr lang="en-US" sz="2400" b="1" dirty="0" smtClean="0">
                <a:solidFill>
                  <a:srgbClr val="0070C0"/>
                </a:solidFill>
                <a:latin typeface="Amatic SC" panose="020B0604020202020204" charset="-79"/>
                <a:cs typeface="Amatic SC" panose="020B0604020202020204" charset="-79"/>
              </a:rPr>
              <a:t> give props to the two masters as the originators of the technique:</a:t>
            </a:r>
            <a:endParaRPr lang="en-US" sz="2400" b="1" dirty="0">
              <a:solidFill>
                <a:srgbClr val="0070C0"/>
              </a:solidFill>
              <a:latin typeface="Amatic SC" panose="020B0604020202020204" charset="-79"/>
              <a:cs typeface="Amatic SC" panose="020B0604020202020204" charset="-79"/>
            </a:endParaRPr>
          </a:p>
        </p:txBody>
      </p:sp>
      <p:pic>
        <p:nvPicPr>
          <p:cNvPr id="24" name="Picture 23"/>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6186450" y="1854273"/>
            <a:ext cx="2941320" cy="3287358"/>
          </a:xfrm>
          <a:prstGeom prst="rect">
            <a:avLst/>
          </a:prstGeom>
        </p:spPr>
      </p:pic>
      <p:pic>
        <p:nvPicPr>
          <p:cNvPr id="27" name="Picture 26"/>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1948099"/>
            <a:ext cx="2971800" cy="3193532"/>
          </a:xfrm>
          <a:prstGeom prst="rect">
            <a:avLst/>
          </a:prstGeom>
        </p:spPr>
      </p:pic>
      <p:grpSp>
        <p:nvGrpSpPr>
          <p:cNvPr id="16" name="Group 15"/>
          <p:cNvGrpSpPr/>
          <p:nvPr/>
        </p:nvGrpSpPr>
        <p:grpSpPr>
          <a:xfrm>
            <a:off x="6569019" y="1126596"/>
            <a:ext cx="2558751" cy="1172051"/>
            <a:chOff x="6569019" y="1126596"/>
            <a:chExt cx="2558751" cy="1172051"/>
          </a:xfrm>
        </p:grpSpPr>
        <p:sp>
          <p:nvSpPr>
            <p:cNvPr id="32" name="Google Shape;308;p36"/>
            <p:cNvSpPr/>
            <p:nvPr/>
          </p:nvSpPr>
          <p:spPr>
            <a:xfrm>
              <a:off x="6569019" y="1126596"/>
              <a:ext cx="2558751" cy="1172051"/>
            </a:xfrm>
            <a:custGeom>
              <a:avLst/>
              <a:gdLst/>
              <a:ahLst/>
              <a:cxnLst/>
              <a:rect l="l" t="t" r="r" b="b"/>
              <a:pathLst>
                <a:path w="19126" h="12337" extrusionOk="0">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TextBox 32"/>
            <p:cNvSpPr txBox="1"/>
            <p:nvPr/>
          </p:nvSpPr>
          <p:spPr>
            <a:xfrm>
              <a:off x="6889315" y="1639780"/>
              <a:ext cx="1699931" cy="461665"/>
            </a:xfrm>
            <a:prstGeom prst="rect">
              <a:avLst/>
            </a:prstGeom>
            <a:noFill/>
          </p:spPr>
          <p:txBody>
            <a:bodyPr wrap="square" rtlCol="0">
              <a:spAutoFit/>
            </a:bodyPr>
            <a:lstStyle/>
            <a:p>
              <a:r>
                <a:rPr lang="en-US" sz="2400" b="1" dirty="0" smtClean="0">
                  <a:solidFill>
                    <a:srgbClr val="0070C0"/>
                  </a:solidFill>
                  <a:latin typeface="Amatic SC" panose="020B0604020202020204" charset="-79"/>
                  <a:cs typeface="Amatic SC" panose="020B0604020202020204" charset="-79"/>
                </a:rPr>
                <a:t>Brainerd Kellogg</a:t>
              </a:r>
              <a:endParaRPr lang="en-US" sz="2400" b="1" dirty="0">
                <a:solidFill>
                  <a:srgbClr val="0070C0"/>
                </a:solidFill>
                <a:latin typeface="Amatic SC" panose="020B0604020202020204" charset="-79"/>
                <a:cs typeface="Amatic SC" panose="020B0604020202020204" charset="-79"/>
              </a:endParaRPr>
            </a:p>
          </p:txBody>
        </p:sp>
      </p:grpSp>
      <p:sp>
        <p:nvSpPr>
          <p:cNvPr id="34" name="Google Shape;308;p36"/>
          <p:cNvSpPr/>
          <p:nvPr/>
        </p:nvSpPr>
        <p:spPr>
          <a:xfrm>
            <a:off x="97236" y="1029924"/>
            <a:ext cx="2558751" cy="1172051"/>
          </a:xfrm>
          <a:custGeom>
            <a:avLst/>
            <a:gdLst/>
            <a:ahLst/>
            <a:cxnLst/>
            <a:rect l="l" t="t" r="r" b="b"/>
            <a:pathLst>
              <a:path w="19126" h="12337" extrusionOk="0">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p:nvSpPr>
        <p:spPr>
          <a:xfrm>
            <a:off x="425192" y="1547459"/>
            <a:ext cx="1699931" cy="461665"/>
          </a:xfrm>
          <a:prstGeom prst="rect">
            <a:avLst/>
          </a:prstGeom>
          <a:noFill/>
        </p:spPr>
        <p:txBody>
          <a:bodyPr wrap="square" rtlCol="0">
            <a:spAutoFit/>
          </a:bodyPr>
          <a:lstStyle/>
          <a:p>
            <a:pPr algn="ctr"/>
            <a:r>
              <a:rPr lang="en-US" sz="2400" b="1" dirty="0" smtClean="0">
                <a:solidFill>
                  <a:srgbClr val="0070C0"/>
                </a:solidFill>
                <a:latin typeface="Amatic SC" panose="020B0604020202020204" charset="-79"/>
                <a:cs typeface="Amatic SC" panose="020B0604020202020204" charset="-79"/>
              </a:rPr>
              <a:t>Alonzo reed</a:t>
            </a:r>
            <a:endParaRPr lang="en-US" sz="2400" b="1" dirty="0">
              <a:solidFill>
                <a:srgbClr val="0070C0"/>
              </a:solidFill>
              <a:latin typeface="Amatic SC" panose="020B0604020202020204" charset="-79"/>
              <a:cs typeface="Amatic SC" panose="020B0604020202020204" charset="-79"/>
            </a:endParaRPr>
          </a:p>
        </p:txBody>
      </p:sp>
      <p:sp>
        <p:nvSpPr>
          <p:cNvPr id="2" name="Rounded Rectangular Callout 1"/>
          <p:cNvSpPr/>
          <p:nvPr/>
        </p:nvSpPr>
        <p:spPr>
          <a:xfrm>
            <a:off x="5034738" y="2101445"/>
            <a:ext cx="1590491" cy="930236"/>
          </a:xfrm>
          <a:prstGeom prst="wedgeRoundRectCallout">
            <a:avLst>
              <a:gd name="adj1" fmla="val 66331"/>
              <a:gd name="adj2" fmla="val 114391"/>
              <a:gd name="adj3" fmla="val 16667"/>
            </a:avLst>
          </a:prstGeom>
          <a:ln>
            <a:solidFill>
              <a:srgbClr val="1C458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What’s with the paper bag, Alonzo?</a:t>
            </a:r>
            <a:endParaRPr lang="en-US" dirty="0"/>
          </a:p>
        </p:txBody>
      </p:sp>
      <p:sp>
        <p:nvSpPr>
          <p:cNvPr id="3" name="Rounded Rectangular Callout 2"/>
          <p:cNvSpPr/>
          <p:nvPr/>
        </p:nvSpPr>
        <p:spPr>
          <a:xfrm>
            <a:off x="2494164" y="1860921"/>
            <a:ext cx="2376575" cy="1199305"/>
          </a:xfrm>
          <a:prstGeom prst="wedgeRoundRectCallout">
            <a:avLst>
              <a:gd name="adj1" fmla="val -69002"/>
              <a:gd name="adj2" fmla="val 116637"/>
              <a:gd name="adj3" fmla="val 16667"/>
            </a:avLst>
          </a:prstGeom>
          <a:ln>
            <a:solidFill>
              <a:srgbClr val="1C458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Unlike you, Brainerd, there are no public records of my existence beyond my dying in 1899.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1+#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1+#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fill="hold"/>
                                        <p:tgtEl>
                                          <p:spTgt spid="27"/>
                                        </p:tgtEl>
                                        <p:attrNameLst>
                                          <p:attrName>ppt_x</p:attrName>
                                        </p:attrNameLst>
                                      </p:cBhvr>
                                      <p:tavLst>
                                        <p:tav tm="0">
                                          <p:val>
                                            <p:strVal val="#ppt_x"/>
                                          </p:val>
                                        </p:tav>
                                        <p:tav tm="100000">
                                          <p:val>
                                            <p:strVal val="#ppt_x"/>
                                          </p:val>
                                        </p:tav>
                                      </p:tavLst>
                                    </p:anim>
                                    <p:anim calcmode="lin" valueType="num">
                                      <p:cBhvr additive="base">
                                        <p:cTn id="6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1"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additive="base">
                                        <p:cTn id="78" dur="500" fill="hold"/>
                                        <p:tgtEl>
                                          <p:spTgt spid="35"/>
                                        </p:tgtEl>
                                        <p:attrNameLst>
                                          <p:attrName>ppt_x</p:attrName>
                                        </p:attrNameLst>
                                      </p:cBhvr>
                                      <p:tavLst>
                                        <p:tav tm="0">
                                          <p:val>
                                            <p:strVal val="#ppt_x"/>
                                          </p:val>
                                        </p:tav>
                                        <p:tav tm="100000">
                                          <p:val>
                                            <p:strVal val="#ppt_x"/>
                                          </p:val>
                                        </p:tav>
                                      </p:tavLst>
                                    </p:anim>
                                    <p:anim calcmode="lin" valueType="num">
                                      <p:cBhvr additive="base">
                                        <p:cTn id="79" dur="500" fill="hold"/>
                                        <p:tgtEl>
                                          <p:spTgt spid="35"/>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additive="base">
                                        <p:cTn id="82" dur="500" fill="hold"/>
                                        <p:tgtEl>
                                          <p:spTgt spid="34"/>
                                        </p:tgtEl>
                                        <p:attrNameLst>
                                          <p:attrName>ppt_x</p:attrName>
                                        </p:attrNameLst>
                                      </p:cBhvr>
                                      <p:tavLst>
                                        <p:tav tm="0">
                                          <p:val>
                                            <p:strVal val="#ppt_x"/>
                                          </p:val>
                                        </p:tav>
                                        <p:tav tm="100000">
                                          <p:val>
                                            <p:strVal val="#ppt_x"/>
                                          </p:val>
                                        </p:tav>
                                      </p:tavLst>
                                    </p:anim>
                                    <p:anim calcmode="lin" valueType="num">
                                      <p:cBhvr additive="base">
                                        <p:cTn id="83"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14" grpId="0"/>
      <p:bldP spid="23" grpId="0"/>
      <p:bldP spid="34" grpId="0" animBg="1"/>
      <p:bldP spid="35" grpId="0"/>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335331" y="3369498"/>
            <a:ext cx="524881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855641" y="2767624"/>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19688" y="278077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are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554941" y="2780776"/>
            <a:ext cx="149749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diagrams</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45501"/>
            <a:ext cx="6936956"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These sentence diagrams </a:t>
            </a:r>
            <a:r>
              <a:rPr lang="en-US" dirty="0" smtClean="0">
                <a:solidFill>
                  <a:srgbClr val="00B050"/>
                </a:solidFill>
              </a:rPr>
              <a:t>are</a:t>
            </a:r>
            <a:r>
              <a:rPr lang="en-US" dirty="0" smtClean="0">
                <a:solidFill>
                  <a:srgbClr val="FF0000"/>
                </a:solidFill>
              </a:rPr>
              <a:t> </a:t>
            </a:r>
            <a:r>
              <a:rPr lang="en-US" dirty="0" smtClean="0">
                <a:solidFill>
                  <a:srgbClr val="7030A0"/>
                </a:solidFill>
              </a:rPr>
              <a:t>archaic yet fun</a:t>
            </a:r>
            <a:r>
              <a:rPr lang="en-US" dirty="0" smtClean="0"/>
              <a:t>.</a:t>
            </a:r>
            <a:endParaRPr lang="en-US" dirty="0"/>
          </a:p>
        </p:txBody>
      </p:sp>
      <p:grpSp>
        <p:nvGrpSpPr>
          <p:cNvPr id="24" name="Group 23"/>
          <p:cNvGrpSpPr/>
          <p:nvPr/>
        </p:nvGrpSpPr>
        <p:grpSpPr>
          <a:xfrm>
            <a:off x="6722417" y="2751420"/>
            <a:ext cx="2405353" cy="2390210"/>
            <a:chOff x="6722417" y="2751420"/>
            <a:chExt cx="2405353" cy="2390210"/>
          </a:xfrm>
        </p:grpSpPr>
        <p:pic>
          <p:nvPicPr>
            <p:cNvPr id="25" name="Picture 24"/>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26" name="Rounded Rectangular Callout 25"/>
            <p:cNvSpPr/>
            <p:nvPr/>
          </p:nvSpPr>
          <p:spPr>
            <a:xfrm>
              <a:off x="6722417" y="2751420"/>
              <a:ext cx="1385387" cy="1043108"/>
            </a:xfrm>
            <a:prstGeom prst="wedgeRoundRectCallout">
              <a:avLst>
                <a:gd name="adj1" fmla="val 43257"/>
                <a:gd name="adj2" fmla="val 82273"/>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EEEK! There are two Predicate Adjectives!</a:t>
              </a:r>
              <a:endParaRPr lang="en-US" sz="1200" dirty="0"/>
            </a:p>
          </p:txBody>
        </p:sp>
      </p:grpSp>
      <p:grpSp>
        <p:nvGrpSpPr>
          <p:cNvPr id="29" name="Group 28"/>
          <p:cNvGrpSpPr/>
          <p:nvPr/>
        </p:nvGrpSpPr>
        <p:grpSpPr>
          <a:xfrm>
            <a:off x="-59184" y="3466578"/>
            <a:ext cx="4184778" cy="1675053"/>
            <a:chOff x="-59184" y="3466578"/>
            <a:chExt cx="4184778" cy="1675053"/>
          </a:xfrm>
        </p:grpSpPr>
        <p:pic>
          <p:nvPicPr>
            <p:cNvPr id="30" name="Picture 29"/>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6" name="Rounded Rectangular Callout 35"/>
            <p:cNvSpPr/>
            <p:nvPr/>
          </p:nvSpPr>
          <p:spPr>
            <a:xfrm>
              <a:off x="1600200" y="3466578"/>
              <a:ext cx="2525394"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This doesn’t change the pattern, but it changes the diagram. Let’s split the Predicate Adjective slot into two.</a:t>
              </a:r>
              <a:endParaRPr lang="en-US" sz="1200" dirty="0"/>
            </a:p>
          </p:txBody>
        </p:sp>
      </p:grpSp>
    </p:spTree>
    <p:extLst>
      <p:ext uri="{BB962C8B-B14F-4D97-AF65-F5344CB8AC3E}">
        <p14:creationId xmlns:p14="http://schemas.microsoft.com/office/powerpoint/2010/main" val="61179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335331" y="3369498"/>
            <a:ext cx="524881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855641" y="2767624"/>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19688" y="278077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are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554941" y="2780776"/>
            <a:ext cx="149749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diagrams</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45501"/>
            <a:ext cx="6936956"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These sentence diagrams </a:t>
            </a:r>
            <a:r>
              <a:rPr lang="en-US" dirty="0" smtClean="0">
                <a:solidFill>
                  <a:srgbClr val="00B050"/>
                </a:solidFill>
              </a:rPr>
              <a:t>are</a:t>
            </a:r>
            <a:r>
              <a:rPr lang="en-US" dirty="0" smtClean="0">
                <a:solidFill>
                  <a:srgbClr val="FF0000"/>
                </a:solidFill>
              </a:rPr>
              <a:t> </a:t>
            </a:r>
            <a:r>
              <a:rPr lang="en-US" dirty="0" smtClean="0">
                <a:solidFill>
                  <a:srgbClr val="7030A0"/>
                </a:solidFill>
              </a:rPr>
              <a:t>archaic yet fun</a:t>
            </a:r>
            <a:r>
              <a:rPr lang="en-US" dirty="0" smtClean="0"/>
              <a:t>.</a:t>
            </a:r>
            <a:endParaRPr lang="en-US" dirty="0"/>
          </a:p>
        </p:txBody>
      </p:sp>
      <p:grpSp>
        <p:nvGrpSpPr>
          <p:cNvPr id="24" name="Group 23"/>
          <p:cNvGrpSpPr/>
          <p:nvPr/>
        </p:nvGrpSpPr>
        <p:grpSpPr>
          <a:xfrm>
            <a:off x="6722417" y="2751420"/>
            <a:ext cx="2405353" cy="2390210"/>
            <a:chOff x="6722417" y="2751420"/>
            <a:chExt cx="2405353" cy="2390210"/>
          </a:xfrm>
        </p:grpSpPr>
        <p:pic>
          <p:nvPicPr>
            <p:cNvPr id="25" name="Picture 24"/>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26" name="Rounded Rectangular Callout 25"/>
            <p:cNvSpPr/>
            <p:nvPr/>
          </p:nvSpPr>
          <p:spPr>
            <a:xfrm>
              <a:off x="6722417" y="2751420"/>
              <a:ext cx="1385387" cy="1043108"/>
            </a:xfrm>
            <a:prstGeom prst="wedgeRoundRectCallout">
              <a:avLst>
                <a:gd name="adj1" fmla="val 43257"/>
                <a:gd name="adj2" fmla="val 82273"/>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EEEK! There are two Predicate Adjectives!</a:t>
              </a:r>
              <a:endParaRPr lang="en-US" sz="1200" dirty="0"/>
            </a:p>
          </p:txBody>
        </p:sp>
      </p:grpSp>
      <p:grpSp>
        <p:nvGrpSpPr>
          <p:cNvPr id="29" name="Group 28"/>
          <p:cNvGrpSpPr/>
          <p:nvPr/>
        </p:nvGrpSpPr>
        <p:grpSpPr>
          <a:xfrm>
            <a:off x="-59184" y="3466578"/>
            <a:ext cx="4184778" cy="1675053"/>
            <a:chOff x="-59184" y="3466578"/>
            <a:chExt cx="4184778" cy="1675053"/>
          </a:xfrm>
        </p:grpSpPr>
        <p:pic>
          <p:nvPicPr>
            <p:cNvPr id="30" name="Picture 29"/>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6" name="Rounded Rectangular Callout 35"/>
            <p:cNvSpPr/>
            <p:nvPr/>
          </p:nvSpPr>
          <p:spPr>
            <a:xfrm>
              <a:off x="1600200" y="3466578"/>
              <a:ext cx="2525394"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This doesn’t change the pattern, but it changes the diagram. Let’s split the Predicate Adjective slot into two.</a:t>
              </a:r>
              <a:endParaRPr lang="en-US" sz="1200" dirty="0"/>
            </a:p>
          </p:txBody>
        </p:sp>
      </p:grpSp>
    </p:spTree>
    <p:extLst>
      <p:ext uri="{BB962C8B-B14F-4D97-AF65-F5344CB8AC3E}">
        <p14:creationId xmlns:p14="http://schemas.microsoft.com/office/powerpoint/2010/main" val="3612953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9"/>
                                        </p:tgtEl>
                                        <p:attrNameLst>
                                          <p:attrName>ppt_x</p:attrName>
                                        </p:attrNameLst>
                                      </p:cBhvr>
                                      <p:tavLst>
                                        <p:tav tm="0">
                                          <p:val>
                                            <p:strVal val="ppt_x"/>
                                          </p:val>
                                        </p:tav>
                                        <p:tav tm="100000">
                                          <p:val>
                                            <p:strVal val="ppt_x"/>
                                          </p:val>
                                        </p:tav>
                                      </p:tavLst>
                                    </p:anim>
                                    <p:anim calcmode="lin" valueType="num">
                                      <p:cBhvr additive="base">
                                        <p:cTn id="11" dur="500"/>
                                        <p:tgtEl>
                                          <p:spTgt spid="29"/>
                                        </p:tgtEl>
                                        <p:attrNameLst>
                                          <p:attrName>ppt_y</p:attrName>
                                        </p:attrNameLst>
                                      </p:cBhvr>
                                      <p:tavLst>
                                        <p:tav tm="0">
                                          <p:val>
                                            <p:strVal val="ppt_y"/>
                                          </p:val>
                                        </p:tav>
                                        <p:tav tm="100000">
                                          <p:val>
                                            <p:strVal val="1+ppt_h/2"/>
                                          </p:val>
                                        </p:tav>
                                      </p:tavLst>
                                    </p:anim>
                                    <p:set>
                                      <p:cBhvr>
                                        <p:cTn id="12"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335331" y="3369498"/>
            <a:ext cx="3836869"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855641" y="2767624"/>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19688" y="278077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are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554941" y="2780776"/>
            <a:ext cx="149749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diagrams</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45501"/>
            <a:ext cx="6936956"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These sentence diagrams </a:t>
            </a:r>
            <a:r>
              <a:rPr lang="en-US" dirty="0" smtClean="0">
                <a:solidFill>
                  <a:srgbClr val="00B050"/>
                </a:solidFill>
              </a:rPr>
              <a:t>are</a:t>
            </a:r>
            <a:r>
              <a:rPr lang="en-US" dirty="0" smtClean="0">
                <a:solidFill>
                  <a:srgbClr val="FF0000"/>
                </a:solidFill>
              </a:rPr>
              <a:t> </a:t>
            </a:r>
            <a:r>
              <a:rPr lang="en-US" dirty="0" smtClean="0">
                <a:solidFill>
                  <a:srgbClr val="7030A0"/>
                </a:solidFill>
              </a:rPr>
              <a:t>archaic yet fun</a:t>
            </a:r>
            <a:r>
              <a:rPr lang="en-US" dirty="0" smtClean="0"/>
              <a:t>.</a:t>
            </a:r>
            <a:endParaRPr lang="en-US" dirty="0"/>
          </a:p>
        </p:txBody>
      </p:sp>
      <p:grpSp>
        <p:nvGrpSpPr>
          <p:cNvPr id="19" name="Group 18"/>
          <p:cNvGrpSpPr/>
          <p:nvPr/>
        </p:nvGrpSpPr>
        <p:grpSpPr>
          <a:xfrm>
            <a:off x="6172200" y="2552472"/>
            <a:ext cx="2689412" cy="1630841"/>
            <a:chOff x="6172200" y="2552472"/>
            <a:chExt cx="2689412" cy="1630841"/>
          </a:xfrm>
        </p:grpSpPr>
        <p:cxnSp>
          <p:nvCxnSpPr>
            <p:cNvPr id="17" name="Straight Connector 16"/>
            <p:cNvCxnSpPr/>
            <p:nvPr/>
          </p:nvCxnSpPr>
          <p:spPr>
            <a:xfrm>
              <a:off x="7160160" y="2552472"/>
              <a:ext cx="170145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7157445" y="4183313"/>
              <a:ext cx="170145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6172200" y="2552472"/>
              <a:ext cx="985245" cy="81702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6172200" y="3369497"/>
              <a:ext cx="985245" cy="81381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cxnSp>
        <p:nvCxnSpPr>
          <p:cNvPr id="18" name="Straight Connector 17"/>
          <p:cNvCxnSpPr/>
          <p:nvPr/>
        </p:nvCxnSpPr>
        <p:spPr>
          <a:xfrm>
            <a:off x="7157445" y="2552472"/>
            <a:ext cx="0" cy="1630841"/>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V="1">
            <a:off x="2335331" y="3369498"/>
            <a:ext cx="524881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7463117" y="2078405"/>
            <a:ext cx="1191819"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archaic</a:t>
            </a:r>
            <a:endParaRPr lang="en-US" sz="2400" dirty="0">
              <a:solidFill>
                <a:srgbClr val="7030A0"/>
              </a:solidFill>
              <a:latin typeface="Arial" panose="020B0604020202020204" pitchFamily="34" charset="0"/>
              <a:cs typeface="Arial" panose="020B0604020202020204" pitchFamily="34" charset="0"/>
            </a:endParaRPr>
          </a:p>
        </p:txBody>
      </p:sp>
      <p:sp>
        <p:nvSpPr>
          <p:cNvPr id="33" name="TextBox 32"/>
          <p:cNvSpPr txBox="1"/>
          <p:nvPr/>
        </p:nvSpPr>
        <p:spPr>
          <a:xfrm>
            <a:off x="7802275" y="3721648"/>
            <a:ext cx="680830"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fun</a:t>
            </a:r>
            <a:endParaRPr lang="en-US" sz="2400" dirty="0">
              <a:solidFill>
                <a:srgbClr val="7030A0"/>
              </a:solidFill>
              <a:latin typeface="Arial" panose="020B0604020202020204" pitchFamily="34" charset="0"/>
              <a:cs typeface="Arial" panose="020B0604020202020204" pitchFamily="34" charset="0"/>
            </a:endParaRPr>
          </a:p>
        </p:txBody>
      </p:sp>
      <p:grpSp>
        <p:nvGrpSpPr>
          <p:cNvPr id="34" name="Group 33"/>
          <p:cNvGrpSpPr/>
          <p:nvPr/>
        </p:nvGrpSpPr>
        <p:grpSpPr>
          <a:xfrm>
            <a:off x="-59184" y="3466578"/>
            <a:ext cx="4184778" cy="1675053"/>
            <a:chOff x="-59184" y="3466578"/>
            <a:chExt cx="4184778" cy="1675053"/>
          </a:xfrm>
        </p:grpSpPr>
        <p:pic>
          <p:nvPicPr>
            <p:cNvPr id="35" name="Picture 34"/>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7" name="Rounded Rectangular Callout 36"/>
            <p:cNvSpPr/>
            <p:nvPr/>
          </p:nvSpPr>
          <p:spPr>
            <a:xfrm>
              <a:off x="1600200" y="3466578"/>
              <a:ext cx="2525394"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The conjunction YET will join the two Predicate Adjectives on a dashed line.</a:t>
              </a:r>
              <a:endParaRPr lang="en-US" sz="1200" dirty="0"/>
            </a:p>
          </p:txBody>
        </p:sp>
      </p:grpSp>
      <p:sp>
        <p:nvSpPr>
          <p:cNvPr id="41" name="TextBox 40"/>
          <p:cNvSpPr txBox="1"/>
          <p:nvPr/>
        </p:nvSpPr>
        <p:spPr>
          <a:xfrm rot="16200000">
            <a:off x="6482268" y="3086870"/>
            <a:ext cx="71343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yet</a:t>
            </a:r>
            <a:endParaRPr lang="en-US" sz="2400" dirty="0">
              <a:solidFill>
                <a:srgbClr val="1C45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0364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31"/>
                                        </p:tgtEl>
                                        <p:attrNameLst>
                                          <p:attrName>ppt_x</p:attrName>
                                        </p:attrNameLst>
                                      </p:cBhvr>
                                      <p:tavLst>
                                        <p:tav tm="0">
                                          <p:val>
                                            <p:strVal val="ppt_x"/>
                                          </p:val>
                                        </p:tav>
                                        <p:tav tm="100000">
                                          <p:val>
                                            <p:strVal val="0-ppt_w/2"/>
                                          </p:val>
                                        </p:tav>
                                      </p:tavLst>
                                    </p:anim>
                                    <p:anim calcmode="lin" valueType="num">
                                      <p:cBhvr additive="base">
                                        <p:cTn id="7" dur="500"/>
                                        <p:tgtEl>
                                          <p:spTgt spid="31"/>
                                        </p:tgtEl>
                                        <p:attrNameLst>
                                          <p:attrName>ppt_y</p:attrName>
                                        </p:attrNameLst>
                                      </p:cBhvr>
                                      <p:tavLst>
                                        <p:tav tm="0">
                                          <p:val>
                                            <p:strVal val="ppt_y"/>
                                          </p:val>
                                        </p:tav>
                                        <p:tav tm="100000">
                                          <p:val>
                                            <p:strVal val="ppt_y"/>
                                          </p:val>
                                        </p:tav>
                                      </p:tavLst>
                                    </p:anim>
                                    <p:set>
                                      <p:cBhvr>
                                        <p:cTn id="8" dur="1" fill="hold">
                                          <p:stCondLst>
                                            <p:cond delay="499"/>
                                          </p:stCondLst>
                                        </p:cTn>
                                        <p:tgtEl>
                                          <p:spTgt spid="31"/>
                                        </p:tgtEl>
                                        <p:attrNameLst>
                                          <p:attrName>style.visibility</p:attrName>
                                        </p:attrNameLst>
                                      </p:cBhvr>
                                      <p:to>
                                        <p:strVal val="hidden"/>
                                      </p:to>
                                    </p:set>
                                  </p:childTnLst>
                                </p:cTn>
                              </p:par>
                              <p:par>
                                <p:cTn id="9" presetID="2" presetClass="entr" presetSubtype="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2"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1+#ppt_w/2"/>
                                          </p:val>
                                        </p:tav>
                                        <p:tav tm="100000">
                                          <p:val>
                                            <p:strVal val="#ppt_x"/>
                                          </p:val>
                                        </p:tav>
                                      </p:tavLst>
                                    </p:anim>
                                    <p:anim calcmode="lin" valueType="num">
                                      <p:cBhvr additive="base">
                                        <p:cTn id="39"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335331" y="3369498"/>
            <a:ext cx="3836869"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855641" y="2767624"/>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19688" y="278077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are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554941" y="2780776"/>
            <a:ext cx="149749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diagrams</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45501"/>
            <a:ext cx="6936956"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These sentence diagrams </a:t>
            </a:r>
            <a:r>
              <a:rPr lang="en-US" dirty="0" smtClean="0">
                <a:solidFill>
                  <a:srgbClr val="00B050"/>
                </a:solidFill>
              </a:rPr>
              <a:t>are</a:t>
            </a:r>
            <a:r>
              <a:rPr lang="en-US" dirty="0" smtClean="0">
                <a:solidFill>
                  <a:srgbClr val="FF0000"/>
                </a:solidFill>
              </a:rPr>
              <a:t> </a:t>
            </a:r>
            <a:r>
              <a:rPr lang="en-US" dirty="0" smtClean="0">
                <a:solidFill>
                  <a:srgbClr val="7030A0"/>
                </a:solidFill>
              </a:rPr>
              <a:t>archaic yet fun</a:t>
            </a:r>
            <a:r>
              <a:rPr lang="en-US" dirty="0" smtClean="0"/>
              <a:t>.</a:t>
            </a:r>
            <a:endParaRPr lang="en-US" dirty="0"/>
          </a:p>
        </p:txBody>
      </p:sp>
      <p:grpSp>
        <p:nvGrpSpPr>
          <p:cNvPr id="19" name="Group 18"/>
          <p:cNvGrpSpPr/>
          <p:nvPr/>
        </p:nvGrpSpPr>
        <p:grpSpPr>
          <a:xfrm>
            <a:off x="6172200" y="2552472"/>
            <a:ext cx="2689412" cy="1630841"/>
            <a:chOff x="6172200" y="2552472"/>
            <a:chExt cx="2689412" cy="1630841"/>
          </a:xfrm>
        </p:grpSpPr>
        <p:cxnSp>
          <p:nvCxnSpPr>
            <p:cNvPr id="17" name="Straight Connector 16"/>
            <p:cNvCxnSpPr/>
            <p:nvPr/>
          </p:nvCxnSpPr>
          <p:spPr>
            <a:xfrm>
              <a:off x="7160160" y="2552472"/>
              <a:ext cx="170145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7157445" y="4183313"/>
              <a:ext cx="170145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6172200" y="2552472"/>
              <a:ext cx="985245" cy="81702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6172200" y="3369497"/>
              <a:ext cx="985245" cy="81381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cxnSp>
        <p:nvCxnSpPr>
          <p:cNvPr id="18" name="Straight Connector 17"/>
          <p:cNvCxnSpPr/>
          <p:nvPr/>
        </p:nvCxnSpPr>
        <p:spPr>
          <a:xfrm>
            <a:off x="7157445" y="2552472"/>
            <a:ext cx="0" cy="1630841"/>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V="1">
            <a:off x="2335331" y="3369497"/>
            <a:ext cx="3836869" cy="55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7463117" y="2078405"/>
            <a:ext cx="1191819"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archaic</a:t>
            </a:r>
            <a:endParaRPr lang="en-US" sz="2400" dirty="0">
              <a:solidFill>
                <a:srgbClr val="7030A0"/>
              </a:solidFill>
              <a:latin typeface="Arial" panose="020B0604020202020204" pitchFamily="34" charset="0"/>
              <a:cs typeface="Arial" panose="020B0604020202020204" pitchFamily="34" charset="0"/>
            </a:endParaRPr>
          </a:p>
        </p:txBody>
      </p:sp>
      <p:sp>
        <p:nvSpPr>
          <p:cNvPr id="33" name="TextBox 32"/>
          <p:cNvSpPr txBox="1"/>
          <p:nvPr/>
        </p:nvSpPr>
        <p:spPr>
          <a:xfrm>
            <a:off x="7802275" y="3721648"/>
            <a:ext cx="680830"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fun</a:t>
            </a:r>
            <a:endParaRPr lang="en-US" sz="2400" dirty="0">
              <a:solidFill>
                <a:srgbClr val="7030A0"/>
              </a:solidFill>
              <a:latin typeface="Arial" panose="020B0604020202020204" pitchFamily="34" charset="0"/>
              <a:cs typeface="Arial" panose="020B0604020202020204" pitchFamily="34" charset="0"/>
            </a:endParaRPr>
          </a:p>
        </p:txBody>
      </p:sp>
      <p:grpSp>
        <p:nvGrpSpPr>
          <p:cNvPr id="34" name="Group 33"/>
          <p:cNvGrpSpPr/>
          <p:nvPr/>
        </p:nvGrpSpPr>
        <p:grpSpPr>
          <a:xfrm>
            <a:off x="-59184" y="3466578"/>
            <a:ext cx="4184778" cy="1675053"/>
            <a:chOff x="-59184" y="3466578"/>
            <a:chExt cx="4184778" cy="1675053"/>
          </a:xfrm>
        </p:grpSpPr>
        <p:pic>
          <p:nvPicPr>
            <p:cNvPr id="35" name="Picture 34"/>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7" name="Rounded Rectangular Callout 36"/>
            <p:cNvSpPr/>
            <p:nvPr/>
          </p:nvSpPr>
          <p:spPr>
            <a:xfrm>
              <a:off x="1600200" y="3466578"/>
              <a:ext cx="2525394"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The conjunction YET will join the two Predicate Adjectives on a dashed line.</a:t>
              </a:r>
              <a:endParaRPr lang="en-US" sz="1200" dirty="0"/>
            </a:p>
          </p:txBody>
        </p:sp>
      </p:grpSp>
      <p:sp>
        <p:nvSpPr>
          <p:cNvPr id="41" name="TextBox 40"/>
          <p:cNvSpPr txBox="1"/>
          <p:nvPr/>
        </p:nvSpPr>
        <p:spPr>
          <a:xfrm rot="16200000">
            <a:off x="6482268" y="3086870"/>
            <a:ext cx="71343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yet</a:t>
            </a:r>
            <a:endParaRPr lang="en-US" sz="2400" dirty="0">
              <a:solidFill>
                <a:srgbClr val="1C4587"/>
              </a:solidFill>
              <a:latin typeface="Arial" panose="020B0604020202020204" pitchFamily="34" charset="0"/>
              <a:cs typeface="Arial" panose="020B0604020202020204" pitchFamily="34" charset="0"/>
            </a:endParaRPr>
          </a:p>
        </p:txBody>
      </p:sp>
      <p:cxnSp>
        <p:nvCxnSpPr>
          <p:cNvPr id="3" name="Straight Connector 2"/>
          <p:cNvCxnSpPr/>
          <p:nvPr/>
        </p:nvCxnSpPr>
        <p:spPr>
          <a:xfrm>
            <a:off x="2554941" y="3369497"/>
            <a:ext cx="1102659" cy="1498338"/>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3256932" y="3369497"/>
            <a:ext cx="1102659" cy="1498338"/>
          </a:xfrm>
          <a:prstGeom prst="line">
            <a:avLst/>
          </a:prstGeom>
          <a:ln w="38100"/>
        </p:spPr>
        <p:style>
          <a:lnRef idx="1">
            <a:schemeClr val="dk1"/>
          </a:lnRef>
          <a:fillRef idx="0">
            <a:schemeClr val="dk1"/>
          </a:fillRef>
          <a:effectRef idx="0">
            <a:schemeClr val="dk1"/>
          </a:effectRef>
          <a:fontRef idx="minor">
            <a:schemeClr val="tx1"/>
          </a:fontRef>
        </p:style>
      </p:cxnSp>
      <p:sp>
        <p:nvSpPr>
          <p:cNvPr id="25" name="TextBox 24"/>
          <p:cNvSpPr txBox="1"/>
          <p:nvPr/>
        </p:nvSpPr>
        <p:spPr>
          <a:xfrm rot="3121774">
            <a:off x="2707652" y="3780414"/>
            <a:ext cx="1127439"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These</a:t>
            </a:r>
            <a:endParaRPr lang="en-US" sz="2400" dirty="0">
              <a:solidFill>
                <a:srgbClr val="1C4587"/>
              </a:solidFill>
              <a:latin typeface="Arial" panose="020B0604020202020204" pitchFamily="34" charset="0"/>
              <a:cs typeface="Arial" panose="020B0604020202020204" pitchFamily="34" charset="0"/>
            </a:endParaRPr>
          </a:p>
        </p:txBody>
      </p:sp>
      <p:sp>
        <p:nvSpPr>
          <p:cNvPr id="26" name="TextBox 25"/>
          <p:cNvSpPr txBox="1"/>
          <p:nvPr/>
        </p:nvSpPr>
        <p:spPr>
          <a:xfrm rot="3181269">
            <a:off x="3239937" y="3790919"/>
            <a:ext cx="1440494"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sentence</a:t>
            </a:r>
            <a:endParaRPr lang="en-US" sz="2400" dirty="0">
              <a:solidFill>
                <a:srgbClr val="1C45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551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4"/>
                                        </p:tgtEl>
                                        <p:attrNameLst>
                                          <p:attrName>ppt_x</p:attrName>
                                        </p:attrNameLst>
                                      </p:cBhvr>
                                      <p:tavLst>
                                        <p:tav tm="0">
                                          <p:val>
                                            <p:strVal val="ppt_x"/>
                                          </p:val>
                                        </p:tav>
                                        <p:tav tm="100000">
                                          <p:val>
                                            <p:strVal val="ppt_x"/>
                                          </p:val>
                                        </p:tav>
                                      </p:tavLst>
                                    </p:anim>
                                    <p:anim calcmode="lin" valueType="num">
                                      <p:cBhvr additive="base">
                                        <p:cTn id="7" dur="500"/>
                                        <p:tgtEl>
                                          <p:spTgt spid="34"/>
                                        </p:tgtEl>
                                        <p:attrNameLst>
                                          <p:attrName>ppt_y</p:attrName>
                                        </p:attrNameLst>
                                      </p:cBhvr>
                                      <p:tavLst>
                                        <p:tav tm="0">
                                          <p:val>
                                            <p:strVal val="ppt_y"/>
                                          </p:val>
                                        </p:tav>
                                        <p:tav tm="100000">
                                          <p:val>
                                            <p:strVal val="1+ppt_h/2"/>
                                          </p:val>
                                        </p:tav>
                                      </p:tavLst>
                                    </p:anim>
                                    <p:set>
                                      <p:cBhvr>
                                        <p:cTn id="8" dur="1" fill="hold">
                                          <p:stCondLst>
                                            <p:cond delay="499"/>
                                          </p:stCondLst>
                                        </p:cTn>
                                        <p:tgtEl>
                                          <p:spTgt spid="3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1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0-#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292723" y="3166064"/>
            <a:ext cx="524881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23100" y="2544580"/>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834286" y="2535118"/>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53992" y="2678751"/>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were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786264" y="2658815"/>
            <a:ext cx="149749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Many</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45501"/>
            <a:ext cx="5819260" cy="101016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Many of the field hockey players </a:t>
            </a:r>
            <a:r>
              <a:rPr lang="en-US" dirty="0" smtClean="0">
                <a:solidFill>
                  <a:srgbClr val="00B050"/>
                </a:solidFill>
              </a:rPr>
              <a:t>were</a:t>
            </a:r>
            <a:r>
              <a:rPr lang="en-US" dirty="0" smtClean="0">
                <a:solidFill>
                  <a:srgbClr val="FF0000"/>
                </a:solidFill>
              </a:rPr>
              <a:t> 		</a:t>
            </a:r>
            <a:r>
              <a:rPr lang="en-US" dirty="0" smtClean="0">
                <a:solidFill>
                  <a:srgbClr val="7030A0"/>
                </a:solidFill>
              </a:rPr>
              <a:t>out of shape</a:t>
            </a:r>
            <a:r>
              <a:rPr lang="en-US" dirty="0" smtClean="0"/>
              <a:t>.</a:t>
            </a:r>
            <a:endParaRPr lang="en-US" dirty="0"/>
          </a:p>
        </p:txBody>
      </p:sp>
      <p:grpSp>
        <p:nvGrpSpPr>
          <p:cNvPr id="24" name="Group 23"/>
          <p:cNvGrpSpPr/>
          <p:nvPr/>
        </p:nvGrpSpPr>
        <p:grpSpPr>
          <a:xfrm>
            <a:off x="6722417" y="3073415"/>
            <a:ext cx="2405353" cy="2068215"/>
            <a:chOff x="6722417" y="3073415"/>
            <a:chExt cx="2405353" cy="2068215"/>
          </a:xfrm>
        </p:grpSpPr>
        <p:pic>
          <p:nvPicPr>
            <p:cNvPr id="25" name="Picture 24"/>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26" name="Rounded Rectangular Callout 25"/>
            <p:cNvSpPr/>
            <p:nvPr/>
          </p:nvSpPr>
          <p:spPr>
            <a:xfrm>
              <a:off x="6722417" y="3073415"/>
              <a:ext cx="1385387" cy="1043108"/>
            </a:xfrm>
            <a:prstGeom prst="wedgeRoundRectCallout">
              <a:avLst>
                <a:gd name="adj1" fmla="val 43257"/>
                <a:gd name="adj2" fmla="val 82273"/>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Remember that the subject must be a Noun Phrase, not a Prep Phrase.</a:t>
              </a:r>
              <a:endParaRPr lang="en-US" sz="1200" dirty="0"/>
            </a:p>
          </p:txBody>
        </p:sp>
      </p:grpSp>
      <p:grpSp>
        <p:nvGrpSpPr>
          <p:cNvPr id="22" name="Group 21"/>
          <p:cNvGrpSpPr/>
          <p:nvPr/>
        </p:nvGrpSpPr>
        <p:grpSpPr>
          <a:xfrm>
            <a:off x="-59184" y="3466578"/>
            <a:ext cx="3044431" cy="1675053"/>
            <a:chOff x="-59184" y="3466578"/>
            <a:chExt cx="3044431" cy="1675053"/>
          </a:xfrm>
        </p:grpSpPr>
        <p:pic>
          <p:nvPicPr>
            <p:cNvPr id="29" name="Picture 28"/>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0" name="Rounded Rectangular Callout 29"/>
            <p:cNvSpPr/>
            <p:nvPr/>
          </p:nvSpPr>
          <p:spPr>
            <a:xfrm>
              <a:off x="1600200" y="3466578"/>
              <a:ext cx="1385047"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So, you can’t choose PLAYERS as the subject.</a:t>
              </a:r>
              <a:endParaRPr lang="en-US" sz="1200" dirty="0"/>
            </a:p>
          </p:txBody>
        </p:sp>
      </p:grpSp>
    </p:spTree>
    <p:extLst>
      <p:ext uri="{BB962C8B-B14F-4D97-AF65-F5344CB8AC3E}">
        <p14:creationId xmlns:p14="http://schemas.microsoft.com/office/powerpoint/2010/main" val="149800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2"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292723" y="3166064"/>
            <a:ext cx="524881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23100" y="2544580"/>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834286" y="2535118"/>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53992" y="2678751"/>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were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786264" y="2658815"/>
            <a:ext cx="149749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Many</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45501"/>
            <a:ext cx="5819260" cy="101016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Many of the field hockey players </a:t>
            </a:r>
            <a:r>
              <a:rPr lang="en-US" dirty="0" smtClean="0">
                <a:solidFill>
                  <a:srgbClr val="00B050"/>
                </a:solidFill>
              </a:rPr>
              <a:t>were</a:t>
            </a:r>
            <a:r>
              <a:rPr lang="en-US" dirty="0" smtClean="0">
                <a:solidFill>
                  <a:srgbClr val="FF0000"/>
                </a:solidFill>
              </a:rPr>
              <a:t> 		</a:t>
            </a:r>
            <a:r>
              <a:rPr lang="en-US" dirty="0" smtClean="0">
                <a:solidFill>
                  <a:srgbClr val="7030A0"/>
                </a:solidFill>
              </a:rPr>
              <a:t>out of shape</a:t>
            </a:r>
            <a:r>
              <a:rPr lang="en-US" dirty="0" smtClean="0"/>
              <a:t>.</a:t>
            </a:r>
            <a:endParaRPr lang="en-US" dirty="0"/>
          </a:p>
        </p:txBody>
      </p:sp>
      <p:grpSp>
        <p:nvGrpSpPr>
          <p:cNvPr id="24" name="Group 23"/>
          <p:cNvGrpSpPr/>
          <p:nvPr/>
        </p:nvGrpSpPr>
        <p:grpSpPr>
          <a:xfrm>
            <a:off x="6722417" y="3073415"/>
            <a:ext cx="2405353" cy="2068215"/>
            <a:chOff x="6722417" y="3073415"/>
            <a:chExt cx="2405353" cy="2068215"/>
          </a:xfrm>
        </p:grpSpPr>
        <p:pic>
          <p:nvPicPr>
            <p:cNvPr id="25" name="Picture 24"/>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26" name="Rounded Rectangular Callout 25"/>
            <p:cNvSpPr/>
            <p:nvPr/>
          </p:nvSpPr>
          <p:spPr>
            <a:xfrm>
              <a:off x="6722417" y="3073415"/>
              <a:ext cx="1385387" cy="1043108"/>
            </a:xfrm>
            <a:prstGeom prst="wedgeRoundRectCallout">
              <a:avLst>
                <a:gd name="adj1" fmla="val 43257"/>
                <a:gd name="adj2" fmla="val 82273"/>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Remember that the subject must be a Noun Phrase, not a Prep Phrase.</a:t>
              </a:r>
              <a:endParaRPr lang="en-US" sz="1200" dirty="0"/>
            </a:p>
          </p:txBody>
        </p:sp>
      </p:grpSp>
      <p:grpSp>
        <p:nvGrpSpPr>
          <p:cNvPr id="22" name="Group 21"/>
          <p:cNvGrpSpPr/>
          <p:nvPr/>
        </p:nvGrpSpPr>
        <p:grpSpPr>
          <a:xfrm>
            <a:off x="-59184" y="3466578"/>
            <a:ext cx="3044431" cy="1675053"/>
            <a:chOff x="-59184" y="3466578"/>
            <a:chExt cx="3044431" cy="1675053"/>
          </a:xfrm>
        </p:grpSpPr>
        <p:pic>
          <p:nvPicPr>
            <p:cNvPr id="29" name="Picture 28"/>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0" name="Rounded Rectangular Callout 29"/>
            <p:cNvSpPr/>
            <p:nvPr/>
          </p:nvSpPr>
          <p:spPr>
            <a:xfrm>
              <a:off x="1600200" y="3466578"/>
              <a:ext cx="1385047"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So, you can’t choose PLAYERS as the subject.</a:t>
              </a:r>
              <a:endParaRPr lang="en-US" sz="1200" dirty="0"/>
            </a:p>
          </p:txBody>
        </p:sp>
      </p:grpSp>
      <p:cxnSp>
        <p:nvCxnSpPr>
          <p:cNvPr id="15" name="Straight Connector 14"/>
          <p:cNvCxnSpPr/>
          <p:nvPr/>
        </p:nvCxnSpPr>
        <p:spPr>
          <a:xfrm>
            <a:off x="2379647" y="3165641"/>
            <a:ext cx="1101457" cy="9508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459285" y="4116523"/>
            <a:ext cx="216744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102496" y="4113452"/>
            <a:ext cx="1101457" cy="9508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a:stCxn id="27" idx="0"/>
          </p:cNvCxnSpPr>
          <p:nvPr/>
        </p:nvCxnSpPr>
        <p:spPr>
          <a:xfrm>
            <a:off x="4659100" y="4333968"/>
            <a:ext cx="836970" cy="73036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776836" y="4113452"/>
            <a:ext cx="1101457" cy="9508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rot="2494182">
            <a:off x="3031186" y="3347925"/>
            <a:ext cx="48577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of</a:t>
            </a:r>
            <a:endParaRPr lang="en-US" sz="2400" dirty="0">
              <a:solidFill>
                <a:srgbClr val="1C4587"/>
              </a:solidFill>
              <a:latin typeface="Arial" panose="020B0604020202020204" pitchFamily="34" charset="0"/>
              <a:cs typeface="Arial" panose="020B0604020202020204" pitchFamily="34" charset="0"/>
            </a:endParaRPr>
          </a:p>
        </p:txBody>
      </p:sp>
      <p:sp>
        <p:nvSpPr>
          <p:cNvPr id="23" name="TextBox 22"/>
          <p:cNvSpPr txBox="1"/>
          <p:nvPr/>
        </p:nvSpPr>
        <p:spPr>
          <a:xfrm>
            <a:off x="3863006" y="3681376"/>
            <a:ext cx="149749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players</a:t>
            </a:r>
            <a:endParaRPr lang="en-US" sz="2400" dirty="0">
              <a:solidFill>
                <a:srgbClr val="1C4587"/>
              </a:solidFill>
              <a:latin typeface="Arial" panose="020B0604020202020204" pitchFamily="34" charset="0"/>
              <a:cs typeface="Arial" panose="020B0604020202020204" pitchFamily="34" charset="0"/>
            </a:endParaRPr>
          </a:p>
        </p:txBody>
      </p:sp>
      <p:sp>
        <p:nvSpPr>
          <p:cNvPr id="27" name="TextBox 26"/>
          <p:cNvSpPr txBox="1"/>
          <p:nvPr/>
        </p:nvSpPr>
        <p:spPr>
          <a:xfrm rot="2431085">
            <a:off x="4169710" y="4278615"/>
            <a:ext cx="67884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endParaRPr lang="en-US" sz="2400" dirty="0">
              <a:solidFill>
                <a:srgbClr val="1C4587"/>
              </a:solidFill>
              <a:latin typeface="Arial" panose="020B0604020202020204" pitchFamily="34" charset="0"/>
              <a:cs typeface="Arial" panose="020B0604020202020204" pitchFamily="34" charset="0"/>
            </a:endParaRPr>
          </a:p>
        </p:txBody>
      </p:sp>
      <p:sp>
        <p:nvSpPr>
          <p:cNvPr id="28" name="TextBox 27"/>
          <p:cNvSpPr txBox="1"/>
          <p:nvPr/>
        </p:nvSpPr>
        <p:spPr>
          <a:xfrm rot="2431085">
            <a:off x="5350699" y="4353348"/>
            <a:ext cx="117585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hockey</a:t>
            </a:r>
            <a:endParaRPr lang="en-US" sz="2400" dirty="0">
              <a:solidFill>
                <a:srgbClr val="1C4587"/>
              </a:solidFill>
              <a:latin typeface="Arial" panose="020B0604020202020204" pitchFamily="34" charset="0"/>
              <a:cs typeface="Arial" panose="020B0604020202020204" pitchFamily="34" charset="0"/>
            </a:endParaRPr>
          </a:p>
        </p:txBody>
      </p:sp>
      <p:cxnSp>
        <p:nvCxnSpPr>
          <p:cNvPr id="5" name="Straight Connector 4"/>
          <p:cNvCxnSpPr/>
          <p:nvPr/>
        </p:nvCxnSpPr>
        <p:spPr>
          <a:xfrm>
            <a:off x="4646964" y="4346945"/>
            <a:ext cx="713534" cy="0"/>
          </a:xfrm>
          <a:prstGeom prst="line">
            <a:avLst/>
          </a:prstGeom>
          <a:ln w="38100"/>
        </p:spPr>
        <p:style>
          <a:lnRef idx="1">
            <a:schemeClr val="dk1"/>
          </a:lnRef>
          <a:fillRef idx="0">
            <a:schemeClr val="dk1"/>
          </a:fillRef>
          <a:effectRef idx="0">
            <a:schemeClr val="dk1"/>
          </a:effectRef>
          <a:fontRef idx="minor">
            <a:schemeClr val="tx1"/>
          </a:fontRef>
        </p:style>
      </p:cxnSp>
      <p:sp>
        <p:nvSpPr>
          <p:cNvPr id="31" name="TextBox 30"/>
          <p:cNvSpPr txBox="1"/>
          <p:nvPr/>
        </p:nvSpPr>
        <p:spPr>
          <a:xfrm rot="2431085">
            <a:off x="4942944" y="4468318"/>
            <a:ext cx="84622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field</a:t>
            </a:r>
            <a:endParaRPr lang="en-US" sz="2400" dirty="0">
              <a:solidFill>
                <a:srgbClr val="1C4587"/>
              </a:solidFill>
              <a:latin typeface="Arial" panose="020B0604020202020204" pitchFamily="34" charset="0"/>
              <a:cs typeface="Arial" panose="020B0604020202020204" pitchFamily="34" charset="0"/>
            </a:endParaRPr>
          </a:p>
        </p:txBody>
      </p:sp>
      <p:grpSp>
        <p:nvGrpSpPr>
          <p:cNvPr id="11" name="Group 10"/>
          <p:cNvGrpSpPr/>
          <p:nvPr/>
        </p:nvGrpSpPr>
        <p:grpSpPr>
          <a:xfrm>
            <a:off x="1" y="125064"/>
            <a:ext cx="2428182" cy="2102195"/>
            <a:chOff x="1" y="125064"/>
            <a:chExt cx="2428182" cy="2102195"/>
          </a:xfrm>
        </p:grpSpPr>
        <p:pic>
          <p:nvPicPr>
            <p:cNvPr id="33" name="Picture 32"/>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rot="5400000">
              <a:off x="53694" y="734291"/>
              <a:ext cx="1439275" cy="1546662"/>
            </a:xfrm>
            <a:prstGeom prst="rect">
              <a:avLst/>
            </a:prstGeom>
          </p:spPr>
        </p:pic>
        <p:sp>
          <p:nvSpPr>
            <p:cNvPr id="34" name="Rounded Rectangular Callout 33"/>
            <p:cNvSpPr/>
            <p:nvPr/>
          </p:nvSpPr>
          <p:spPr>
            <a:xfrm>
              <a:off x="1043136" y="125064"/>
              <a:ext cx="1385047"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Let’s show how FIELD modifies HOCKEY, not PLAYERS.</a:t>
              </a:r>
              <a:endParaRPr lang="en-US" sz="1200" dirty="0"/>
            </a:p>
          </p:txBody>
        </p:sp>
      </p:grpSp>
    </p:spTree>
    <p:extLst>
      <p:ext uri="{BB962C8B-B14F-4D97-AF65-F5344CB8AC3E}">
        <p14:creationId xmlns:p14="http://schemas.microsoft.com/office/powerpoint/2010/main" val="792979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2"/>
                                        </p:tgtEl>
                                        <p:attrNameLst>
                                          <p:attrName>ppt_x</p:attrName>
                                        </p:attrNameLst>
                                      </p:cBhvr>
                                      <p:tavLst>
                                        <p:tav tm="0">
                                          <p:val>
                                            <p:strVal val="ppt_x"/>
                                          </p:val>
                                        </p:tav>
                                        <p:tav tm="100000">
                                          <p:val>
                                            <p:strVal val="ppt_x"/>
                                          </p:val>
                                        </p:tav>
                                      </p:tavLst>
                                    </p:anim>
                                    <p:anim calcmode="lin" valueType="num">
                                      <p:cBhvr additive="base">
                                        <p:cTn id="7" dur="500"/>
                                        <p:tgtEl>
                                          <p:spTgt spid="22"/>
                                        </p:tgtEl>
                                        <p:attrNameLst>
                                          <p:attrName>ppt_y</p:attrName>
                                        </p:attrNameLst>
                                      </p:cBhvr>
                                      <p:tavLst>
                                        <p:tav tm="0">
                                          <p:val>
                                            <p:strVal val="ppt_y"/>
                                          </p:val>
                                        </p:tav>
                                        <p:tav tm="100000">
                                          <p:val>
                                            <p:strVal val="1+ppt_h/2"/>
                                          </p:val>
                                        </p:tav>
                                      </p:tavLst>
                                    </p:anim>
                                    <p:set>
                                      <p:cBhvr>
                                        <p:cTn id="8" dur="1" fill="hold">
                                          <p:stCondLst>
                                            <p:cond delay="499"/>
                                          </p:stCondLst>
                                        </p:cTn>
                                        <p:tgtEl>
                                          <p:spTgt spid="2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4"/>
                                        </p:tgtEl>
                                        <p:attrNameLst>
                                          <p:attrName>ppt_x</p:attrName>
                                        </p:attrNameLst>
                                      </p:cBhvr>
                                      <p:tavLst>
                                        <p:tav tm="0">
                                          <p:val>
                                            <p:strVal val="ppt_x"/>
                                          </p:val>
                                        </p:tav>
                                        <p:tav tm="100000">
                                          <p:val>
                                            <p:strVal val="ppt_x"/>
                                          </p:val>
                                        </p:tav>
                                      </p:tavLst>
                                    </p:anim>
                                    <p:anim calcmode="lin" valueType="num">
                                      <p:cBhvr additive="base">
                                        <p:cTn id="13" dur="500"/>
                                        <p:tgtEl>
                                          <p:spTgt spid="24"/>
                                        </p:tgtEl>
                                        <p:attrNameLst>
                                          <p:attrName>ppt_y</p:attrName>
                                        </p:attrNameLst>
                                      </p:cBhvr>
                                      <p:tavLst>
                                        <p:tav tm="0">
                                          <p:val>
                                            <p:strVal val="ppt_y"/>
                                          </p:val>
                                        </p:tav>
                                        <p:tav tm="100000">
                                          <p:val>
                                            <p:strVal val="1+ppt_h/2"/>
                                          </p:val>
                                        </p:tav>
                                      </p:tavLst>
                                    </p:anim>
                                    <p:set>
                                      <p:cBhvr>
                                        <p:cTn id="14" dur="1" fill="hold">
                                          <p:stCondLst>
                                            <p:cond delay="499"/>
                                          </p:stCondLst>
                                        </p:cTn>
                                        <p:tgtEl>
                                          <p:spTgt spid="24"/>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4"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2" presetClass="entr" presetSubtype="4"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0-#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1+#ppt_w/2"/>
                                          </p:val>
                                        </p:tav>
                                        <p:tav tm="100000">
                                          <p:val>
                                            <p:strVal val="#ppt_x"/>
                                          </p:val>
                                        </p:tav>
                                      </p:tavLst>
                                    </p:anim>
                                    <p:anim calcmode="lin" valueType="num">
                                      <p:cBhvr additive="base">
                                        <p:cTn id="70" dur="500" fill="hold"/>
                                        <p:tgtEl>
                                          <p:spTgt spid="5"/>
                                        </p:tgtEl>
                                        <p:attrNameLst>
                                          <p:attrName>ppt_y</p:attrName>
                                        </p:attrNameLst>
                                      </p:cBhvr>
                                      <p:tavLst>
                                        <p:tav tm="0">
                                          <p:val>
                                            <p:strVal val="#ppt_y"/>
                                          </p:val>
                                        </p:tav>
                                        <p:tav tm="100000">
                                          <p:val>
                                            <p:strVal val="#ppt_y"/>
                                          </p:val>
                                        </p:tav>
                                      </p:tavLst>
                                    </p:anim>
                                  </p:childTnLst>
                                </p:cTn>
                              </p:par>
                            </p:childTnLst>
                          </p:cTn>
                        </p:par>
                        <p:par>
                          <p:cTn id="71" fill="hold">
                            <p:stCondLst>
                              <p:cond delay="500"/>
                            </p:stCondLst>
                            <p:childTnLst>
                              <p:par>
                                <p:cTn id="72" presetID="2" presetClass="entr" presetSubtype="4"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500" fill="hold"/>
                                        <p:tgtEl>
                                          <p:spTgt spid="31"/>
                                        </p:tgtEl>
                                        <p:attrNameLst>
                                          <p:attrName>ppt_x</p:attrName>
                                        </p:attrNameLst>
                                      </p:cBhvr>
                                      <p:tavLst>
                                        <p:tav tm="0">
                                          <p:val>
                                            <p:strVal val="#ppt_x"/>
                                          </p:val>
                                        </p:tav>
                                        <p:tav tm="100000">
                                          <p:val>
                                            <p:strVal val="#ppt_x"/>
                                          </p:val>
                                        </p:tav>
                                      </p:tavLst>
                                    </p:anim>
                                    <p:anim calcmode="lin" valueType="num">
                                      <p:cBhvr additive="base">
                                        <p:cTn id="7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7" grpId="0"/>
      <p:bldP spid="28"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292723" y="3166064"/>
            <a:ext cx="524881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23100" y="2544580"/>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834286" y="2535118"/>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53992" y="2678751"/>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were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786264" y="2658815"/>
            <a:ext cx="149749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Many</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45501"/>
            <a:ext cx="5819260" cy="101016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Many of the field hockey players </a:t>
            </a:r>
            <a:r>
              <a:rPr lang="en-US" dirty="0" smtClean="0">
                <a:solidFill>
                  <a:srgbClr val="00B050"/>
                </a:solidFill>
              </a:rPr>
              <a:t>were</a:t>
            </a:r>
            <a:r>
              <a:rPr lang="en-US" dirty="0" smtClean="0">
                <a:solidFill>
                  <a:srgbClr val="FF0000"/>
                </a:solidFill>
              </a:rPr>
              <a:t> 		</a:t>
            </a:r>
            <a:r>
              <a:rPr lang="en-US" dirty="0" smtClean="0">
                <a:solidFill>
                  <a:srgbClr val="7030A0"/>
                </a:solidFill>
              </a:rPr>
              <a:t>out of shape</a:t>
            </a:r>
            <a:r>
              <a:rPr lang="en-US" dirty="0" smtClean="0"/>
              <a:t>.</a:t>
            </a:r>
            <a:endParaRPr lang="en-US" dirty="0"/>
          </a:p>
        </p:txBody>
      </p:sp>
      <p:cxnSp>
        <p:nvCxnSpPr>
          <p:cNvPr id="15" name="Straight Connector 14"/>
          <p:cNvCxnSpPr/>
          <p:nvPr/>
        </p:nvCxnSpPr>
        <p:spPr>
          <a:xfrm>
            <a:off x="2379647" y="3165641"/>
            <a:ext cx="1101457" cy="9508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459285" y="4116523"/>
            <a:ext cx="216744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102496" y="4113452"/>
            <a:ext cx="1101457" cy="9508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a:stCxn id="27" idx="0"/>
          </p:cNvCxnSpPr>
          <p:nvPr/>
        </p:nvCxnSpPr>
        <p:spPr>
          <a:xfrm>
            <a:off x="4659100" y="4333968"/>
            <a:ext cx="836970" cy="73036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776836" y="4113452"/>
            <a:ext cx="1101457" cy="9508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rot="2494182">
            <a:off x="3031186" y="3347925"/>
            <a:ext cx="48577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of</a:t>
            </a:r>
            <a:endParaRPr lang="en-US" sz="2400" dirty="0">
              <a:solidFill>
                <a:srgbClr val="1C4587"/>
              </a:solidFill>
              <a:latin typeface="Arial" panose="020B0604020202020204" pitchFamily="34" charset="0"/>
              <a:cs typeface="Arial" panose="020B0604020202020204" pitchFamily="34" charset="0"/>
            </a:endParaRPr>
          </a:p>
        </p:txBody>
      </p:sp>
      <p:sp>
        <p:nvSpPr>
          <p:cNvPr id="23" name="TextBox 22"/>
          <p:cNvSpPr txBox="1"/>
          <p:nvPr/>
        </p:nvSpPr>
        <p:spPr>
          <a:xfrm>
            <a:off x="3863006" y="3681376"/>
            <a:ext cx="149749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players</a:t>
            </a:r>
            <a:endParaRPr lang="en-US" sz="2400" dirty="0">
              <a:solidFill>
                <a:srgbClr val="1C4587"/>
              </a:solidFill>
              <a:latin typeface="Arial" panose="020B0604020202020204" pitchFamily="34" charset="0"/>
              <a:cs typeface="Arial" panose="020B0604020202020204" pitchFamily="34" charset="0"/>
            </a:endParaRPr>
          </a:p>
        </p:txBody>
      </p:sp>
      <p:sp>
        <p:nvSpPr>
          <p:cNvPr id="27" name="TextBox 26"/>
          <p:cNvSpPr txBox="1"/>
          <p:nvPr/>
        </p:nvSpPr>
        <p:spPr>
          <a:xfrm rot="2431085">
            <a:off x="4169710" y="4278615"/>
            <a:ext cx="67884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endParaRPr lang="en-US" sz="2400" dirty="0">
              <a:solidFill>
                <a:srgbClr val="1C4587"/>
              </a:solidFill>
              <a:latin typeface="Arial" panose="020B0604020202020204" pitchFamily="34" charset="0"/>
              <a:cs typeface="Arial" panose="020B0604020202020204" pitchFamily="34" charset="0"/>
            </a:endParaRPr>
          </a:p>
        </p:txBody>
      </p:sp>
      <p:sp>
        <p:nvSpPr>
          <p:cNvPr id="28" name="TextBox 27"/>
          <p:cNvSpPr txBox="1"/>
          <p:nvPr/>
        </p:nvSpPr>
        <p:spPr>
          <a:xfrm rot="2431085">
            <a:off x="5350699" y="4353348"/>
            <a:ext cx="117585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hockey</a:t>
            </a:r>
            <a:endParaRPr lang="en-US" sz="2400" dirty="0">
              <a:solidFill>
                <a:srgbClr val="1C4587"/>
              </a:solidFill>
              <a:latin typeface="Arial" panose="020B0604020202020204" pitchFamily="34" charset="0"/>
              <a:cs typeface="Arial" panose="020B0604020202020204" pitchFamily="34" charset="0"/>
            </a:endParaRPr>
          </a:p>
        </p:txBody>
      </p:sp>
      <p:cxnSp>
        <p:nvCxnSpPr>
          <p:cNvPr id="5" name="Straight Connector 4"/>
          <p:cNvCxnSpPr/>
          <p:nvPr/>
        </p:nvCxnSpPr>
        <p:spPr>
          <a:xfrm>
            <a:off x="4646964" y="4346945"/>
            <a:ext cx="713534" cy="0"/>
          </a:xfrm>
          <a:prstGeom prst="line">
            <a:avLst/>
          </a:prstGeom>
          <a:ln w="38100"/>
        </p:spPr>
        <p:style>
          <a:lnRef idx="1">
            <a:schemeClr val="dk1"/>
          </a:lnRef>
          <a:fillRef idx="0">
            <a:schemeClr val="dk1"/>
          </a:fillRef>
          <a:effectRef idx="0">
            <a:schemeClr val="dk1"/>
          </a:effectRef>
          <a:fontRef idx="minor">
            <a:schemeClr val="tx1"/>
          </a:fontRef>
        </p:style>
      </p:cxnSp>
      <p:sp>
        <p:nvSpPr>
          <p:cNvPr id="31" name="TextBox 30"/>
          <p:cNvSpPr txBox="1"/>
          <p:nvPr/>
        </p:nvSpPr>
        <p:spPr>
          <a:xfrm rot="2431085">
            <a:off x="4942944" y="4468318"/>
            <a:ext cx="84622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field</a:t>
            </a:r>
            <a:endParaRPr lang="en-US" sz="2400" dirty="0">
              <a:solidFill>
                <a:srgbClr val="1C4587"/>
              </a:solidFill>
              <a:latin typeface="Arial" panose="020B0604020202020204" pitchFamily="34" charset="0"/>
              <a:cs typeface="Arial" panose="020B0604020202020204" pitchFamily="34" charset="0"/>
            </a:endParaRPr>
          </a:p>
        </p:txBody>
      </p:sp>
      <p:grpSp>
        <p:nvGrpSpPr>
          <p:cNvPr id="11" name="Group 10"/>
          <p:cNvGrpSpPr/>
          <p:nvPr/>
        </p:nvGrpSpPr>
        <p:grpSpPr>
          <a:xfrm>
            <a:off x="1" y="125064"/>
            <a:ext cx="2428182" cy="2102195"/>
            <a:chOff x="1" y="125064"/>
            <a:chExt cx="2428182" cy="2102195"/>
          </a:xfrm>
        </p:grpSpPr>
        <p:pic>
          <p:nvPicPr>
            <p:cNvPr id="33" name="Picture 32"/>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rot="5400000">
              <a:off x="53694" y="734291"/>
              <a:ext cx="1439275" cy="1546662"/>
            </a:xfrm>
            <a:prstGeom prst="rect">
              <a:avLst/>
            </a:prstGeom>
          </p:spPr>
        </p:pic>
        <p:sp>
          <p:nvSpPr>
            <p:cNvPr id="34" name="Rounded Rectangular Callout 33"/>
            <p:cNvSpPr/>
            <p:nvPr/>
          </p:nvSpPr>
          <p:spPr>
            <a:xfrm>
              <a:off x="1043136" y="125064"/>
              <a:ext cx="1385047"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Let’s show how FIELD modifies HOCKEY, not PLAYERS.</a:t>
              </a:r>
              <a:endParaRPr lang="en-US" sz="1200" dirty="0"/>
            </a:p>
          </p:txBody>
        </p:sp>
      </p:grpSp>
    </p:spTree>
    <p:extLst>
      <p:ext uri="{BB962C8B-B14F-4D97-AF65-F5344CB8AC3E}">
        <p14:creationId xmlns:p14="http://schemas.microsoft.com/office/powerpoint/2010/main" val="2662805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0-ppt_w/2"/>
                                          </p:val>
                                        </p:tav>
                                      </p:tavLst>
                                    </p:anim>
                                    <p:anim calcmode="lin" valueType="num">
                                      <p:cBhvr additive="base">
                                        <p:cTn id="7" dur="500"/>
                                        <p:tgtEl>
                                          <p:spTgt spid="11"/>
                                        </p:tgtEl>
                                        <p:attrNameLst>
                                          <p:attrName>ppt_y</p:attrName>
                                        </p:attrNameLst>
                                      </p:cBhvr>
                                      <p:tavLst>
                                        <p:tav tm="0">
                                          <p:val>
                                            <p:strVal val="ppt_y"/>
                                          </p:val>
                                        </p:tav>
                                        <p:tav tm="100000">
                                          <p:val>
                                            <p:strVal val="ppt_y"/>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292723" y="3166064"/>
            <a:ext cx="524881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23100" y="2544580"/>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834286" y="2535118"/>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53992" y="2678751"/>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were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786264" y="2658815"/>
            <a:ext cx="149749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Many</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45501"/>
            <a:ext cx="5819260" cy="101016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Many of the field hockey players </a:t>
            </a:r>
            <a:r>
              <a:rPr lang="en-US" dirty="0" smtClean="0">
                <a:solidFill>
                  <a:srgbClr val="00B050"/>
                </a:solidFill>
              </a:rPr>
              <a:t>were</a:t>
            </a:r>
            <a:r>
              <a:rPr lang="en-US" dirty="0" smtClean="0">
                <a:solidFill>
                  <a:srgbClr val="FF0000"/>
                </a:solidFill>
              </a:rPr>
              <a:t> 		</a:t>
            </a:r>
            <a:r>
              <a:rPr lang="en-US" dirty="0" smtClean="0">
                <a:solidFill>
                  <a:srgbClr val="7030A0"/>
                </a:solidFill>
              </a:rPr>
              <a:t>out of shape</a:t>
            </a:r>
            <a:r>
              <a:rPr lang="en-US" dirty="0" smtClean="0"/>
              <a:t>.</a:t>
            </a:r>
            <a:endParaRPr lang="en-US" dirty="0"/>
          </a:p>
        </p:txBody>
      </p:sp>
      <p:cxnSp>
        <p:nvCxnSpPr>
          <p:cNvPr id="15" name="Straight Connector 14"/>
          <p:cNvCxnSpPr/>
          <p:nvPr/>
        </p:nvCxnSpPr>
        <p:spPr>
          <a:xfrm>
            <a:off x="2379647" y="3165641"/>
            <a:ext cx="1101457" cy="9508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459285" y="4116523"/>
            <a:ext cx="216744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102496" y="4113452"/>
            <a:ext cx="1101457" cy="9508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a:stCxn id="27" idx="0"/>
          </p:cNvCxnSpPr>
          <p:nvPr/>
        </p:nvCxnSpPr>
        <p:spPr>
          <a:xfrm>
            <a:off x="4659100" y="4333968"/>
            <a:ext cx="836970" cy="73036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776836" y="4113452"/>
            <a:ext cx="1101457" cy="9508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rot="2494182">
            <a:off x="3031186" y="3347925"/>
            <a:ext cx="48577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of</a:t>
            </a:r>
            <a:endParaRPr lang="en-US" sz="2400" dirty="0">
              <a:solidFill>
                <a:srgbClr val="1C4587"/>
              </a:solidFill>
              <a:latin typeface="Arial" panose="020B0604020202020204" pitchFamily="34" charset="0"/>
              <a:cs typeface="Arial" panose="020B0604020202020204" pitchFamily="34" charset="0"/>
            </a:endParaRPr>
          </a:p>
        </p:txBody>
      </p:sp>
      <p:sp>
        <p:nvSpPr>
          <p:cNvPr id="23" name="TextBox 22"/>
          <p:cNvSpPr txBox="1"/>
          <p:nvPr/>
        </p:nvSpPr>
        <p:spPr>
          <a:xfrm>
            <a:off x="3863006" y="3681376"/>
            <a:ext cx="1497492" cy="461665"/>
          </a:xfrm>
          <a:prstGeom prst="rect">
            <a:avLst/>
          </a:prstGeom>
          <a:noFill/>
        </p:spPr>
        <p:txBody>
          <a:bodyPr wrap="square" rtlCol="0">
            <a:spAutoFit/>
          </a:bodyPr>
          <a:lstStyle/>
          <a:p>
            <a:r>
              <a:rPr lang="en-US" sz="2400" dirty="0" smtClean="0">
                <a:solidFill>
                  <a:schemeClr val="tx1"/>
                </a:solidFill>
                <a:latin typeface="Arial" panose="020B0604020202020204" pitchFamily="34" charset="0"/>
                <a:cs typeface="Arial" panose="020B0604020202020204" pitchFamily="34" charset="0"/>
              </a:rPr>
              <a:t>players</a:t>
            </a:r>
            <a:endParaRPr lang="en-US" sz="2400"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rot="2431085">
            <a:off x="4169710" y="4278615"/>
            <a:ext cx="678842" cy="461665"/>
          </a:xfrm>
          <a:prstGeom prst="rect">
            <a:avLst/>
          </a:prstGeom>
          <a:noFill/>
        </p:spPr>
        <p:txBody>
          <a:bodyPr wrap="square" rtlCol="0">
            <a:spAutoFit/>
          </a:bodyPr>
          <a:lstStyle/>
          <a:p>
            <a:r>
              <a:rPr lang="en-US" sz="2400" dirty="0" smtClean="0">
                <a:solidFill>
                  <a:schemeClr val="tx1"/>
                </a:solidFill>
                <a:latin typeface="Arial" panose="020B0604020202020204" pitchFamily="34" charset="0"/>
                <a:cs typeface="Arial" panose="020B0604020202020204" pitchFamily="34" charset="0"/>
              </a:rPr>
              <a:t>the</a:t>
            </a:r>
            <a:endParaRPr lang="en-US" sz="2400" dirty="0">
              <a:solidFill>
                <a:schemeClr val="tx1"/>
              </a:solidFill>
              <a:latin typeface="Arial" panose="020B0604020202020204" pitchFamily="34" charset="0"/>
              <a:cs typeface="Arial" panose="020B0604020202020204" pitchFamily="34" charset="0"/>
            </a:endParaRPr>
          </a:p>
        </p:txBody>
      </p:sp>
      <p:sp>
        <p:nvSpPr>
          <p:cNvPr id="28" name="TextBox 27"/>
          <p:cNvSpPr txBox="1"/>
          <p:nvPr/>
        </p:nvSpPr>
        <p:spPr>
          <a:xfrm rot="2431085">
            <a:off x="5350699" y="4353348"/>
            <a:ext cx="117585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hockey</a:t>
            </a:r>
            <a:endParaRPr lang="en-US" sz="2400" dirty="0">
              <a:solidFill>
                <a:srgbClr val="1C4587"/>
              </a:solidFill>
              <a:latin typeface="Arial" panose="020B0604020202020204" pitchFamily="34" charset="0"/>
              <a:cs typeface="Arial" panose="020B0604020202020204" pitchFamily="34" charset="0"/>
            </a:endParaRPr>
          </a:p>
        </p:txBody>
      </p:sp>
      <p:cxnSp>
        <p:nvCxnSpPr>
          <p:cNvPr id="5" name="Straight Connector 4"/>
          <p:cNvCxnSpPr/>
          <p:nvPr/>
        </p:nvCxnSpPr>
        <p:spPr>
          <a:xfrm>
            <a:off x="4646964" y="4346945"/>
            <a:ext cx="713534" cy="0"/>
          </a:xfrm>
          <a:prstGeom prst="line">
            <a:avLst/>
          </a:prstGeom>
          <a:ln w="38100"/>
        </p:spPr>
        <p:style>
          <a:lnRef idx="1">
            <a:schemeClr val="dk1"/>
          </a:lnRef>
          <a:fillRef idx="0">
            <a:schemeClr val="dk1"/>
          </a:fillRef>
          <a:effectRef idx="0">
            <a:schemeClr val="dk1"/>
          </a:effectRef>
          <a:fontRef idx="minor">
            <a:schemeClr val="tx1"/>
          </a:fontRef>
        </p:style>
      </p:cxnSp>
      <p:sp>
        <p:nvSpPr>
          <p:cNvPr id="31" name="TextBox 30"/>
          <p:cNvSpPr txBox="1"/>
          <p:nvPr/>
        </p:nvSpPr>
        <p:spPr>
          <a:xfrm rot="2431085">
            <a:off x="4942944" y="4468318"/>
            <a:ext cx="84622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field</a:t>
            </a:r>
            <a:endParaRPr lang="en-US" sz="2400" dirty="0">
              <a:solidFill>
                <a:srgbClr val="1C4587"/>
              </a:solidFill>
              <a:latin typeface="Arial" panose="020B0604020202020204" pitchFamily="34" charset="0"/>
              <a:cs typeface="Arial" panose="020B0604020202020204" pitchFamily="34" charset="0"/>
            </a:endParaRPr>
          </a:p>
        </p:txBody>
      </p:sp>
      <p:grpSp>
        <p:nvGrpSpPr>
          <p:cNvPr id="24" name="Group 23"/>
          <p:cNvGrpSpPr/>
          <p:nvPr/>
        </p:nvGrpSpPr>
        <p:grpSpPr>
          <a:xfrm>
            <a:off x="328935" y="3073415"/>
            <a:ext cx="2857009" cy="2068215"/>
            <a:chOff x="6270761" y="3073415"/>
            <a:chExt cx="2857009" cy="2068215"/>
          </a:xfrm>
        </p:grpSpPr>
        <p:pic>
          <p:nvPicPr>
            <p:cNvPr id="25" name="Picture 24"/>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26" name="Rounded Rectangular Callout 25"/>
            <p:cNvSpPr/>
            <p:nvPr/>
          </p:nvSpPr>
          <p:spPr>
            <a:xfrm>
              <a:off x="6270761" y="3073415"/>
              <a:ext cx="1449643" cy="1043108"/>
            </a:xfrm>
            <a:prstGeom prst="wedgeRoundRectCallout">
              <a:avLst>
                <a:gd name="adj1" fmla="val 64592"/>
                <a:gd name="adj2" fmla="val 57779"/>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How can OUT OF SHAPE be an adjective? </a:t>
              </a:r>
              <a:endParaRPr lang="en-US" sz="1200" dirty="0"/>
            </a:p>
          </p:txBody>
        </p:sp>
      </p:grpSp>
      <p:grpSp>
        <p:nvGrpSpPr>
          <p:cNvPr id="29" name="Group 28"/>
          <p:cNvGrpSpPr/>
          <p:nvPr/>
        </p:nvGrpSpPr>
        <p:grpSpPr>
          <a:xfrm>
            <a:off x="3123267" y="3399179"/>
            <a:ext cx="2771728" cy="1744321"/>
            <a:chOff x="-59184" y="3397310"/>
            <a:chExt cx="2771728" cy="1744321"/>
          </a:xfrm>
        </p:grpSpPr>
        <p:pic>
          <p:nvPicPr>
            <p:cNvPr id="30" name="Picture 29"/>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2" name="Rounded Rectangular Callout 31"/>
            <p:cNvSpPr/>
            <p:nvPr/>
          </p:nvSpPr>
          <p:spPr>
            <a:xfrm>
              <a:off x="1397241" y="3397310"/>
              <a:ext cx="1315303" cy="949636"/>
            </a:xfrm>
            <a:prstGeom prst="wedgeRoundRectCallout">
              <a:avLst>
                <a:gd name="adj1" fmla="val -78107"/>
                <a:gd name="adj2" fmla="val 49674"/>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It is an IDIOM for UNFIT.</a:t>
              </a:r>
              <a:endParaRPr lang="en-US" sz="1200" dirty="0"/>
            </a:p>
          </p:txBody>
        </p:sp>
      </p:grpSp>
    </p:spTree>
    <p:extLst>
      <p:ext uri="{BB962C8B-B14F-4D97-AF65-F5344CB8AC3E}">
        <p14:creationId xmlns:p14="http://schemas.microsoft.com/office/powerpoint/2010/main" val="3792425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292723" y="3166064"/>
            <a:ext cx="524881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23100" y="2544580"/>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834286" y="2535118"/>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53992" y="2678751"/>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were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786264" y="2658815"/>
            <a:ext cx="149749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Many</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45501"/>
            <a:ext cx="5819260" cy="101016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Many of the field hockey players </a:t>
            </a:r>
            <a:r>
              <a:rPr lang="en-US" dirty="0" smtClean="0">
                <a:solidFill>
                  <a:srgbClr val="00B050"/>
                </a:solidFill>
              </a:rPr>
              <a:t>were</a:t>
            </a:r>
            <a:r>
              <a:rPr lang="en-US" dirty="0" smtClean="0">
                <a:solidFill>
                  <a:srgbClr val="FF0000"/>
                </a:solidFill>
              </a:rPr>
              <a:t> 		</a:t>
            </a:r>
            <a:r>
              <a:rPr lang="en-US" dirty="0" smtClean="0">
                <a:solidFill>
                  <a:srgbClr val="7030A0"/>
                </a:solidFill>
              </a:rPr>
              <a:t>out of shape</a:t>
            </a:r>
            <a:r>
              <a:rPr lang="en-US" dirty="0" smtClean="0"/>
              <a:t>.</a:t>
            </a:r>
            <a:endParaRPr lang="en-US" dirty="0"/>
          </a:p>
        </p:txBody>
      </p:sp>
      <p:cxnSp>
        <p:nvCxnSpPr>
          <p:cNvPr id="15" name="Straight Connector 14"/>
          <p:cNvCxnSpPr/>
          <p:nvPr/>
        </p:nvCxnSpPr>
        <p:spPr>
          <a:xfrm>
            <a:off x="2379647" y="3165641"/>
            <a:ext cx="1101457" cy="9508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459285" y="4116523"/>
            <a:ext cx="216744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102496" y="4113452"/>
            <a:ext cx="1101457" cy="9508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a:stCxn id="27" idx="0"/>
          </p:cNvCxnSpPr>
          <p:nvPr/>
        </p:nvCxnSpPr>
        <p:spPr>
          <a:xfrm>
            <a:off x="4659100" y="4333968"/>
            <a:ext cx="836970" cy="73036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776836" y="4113452"/>
            <a:ext cx="1101457" cy="9508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rot="2494182">
            <a:off x="3031186" y="3347925"/>
            <a:ext cx="485776" cy="461665"/>
          </a:xfrm>
          <a:prstGeom prst="rect">
            <a:avLst/>
          </a:prstGeom>
          <a:noFill/>
        </p:spPr>
        <p:txBody>
          <a:bodyPr wrap="square" rtlCol="0">
            <a:spAutoFit/>
          </a:bodyPr>
          <a:lstStyle/>
          <a:p>
            <a:r>
              <a:rPr lang="en-US" sz="2400" dirty="0" smtClean="0">
                <a:solidFill>
                  <a:schemeClr val="tx1"/>
                </a:solidFill>
                <a:latin typeface="Arial" panose="020B0604020202020204" pitchFamily="34" charset="0"/>
                <a:cs typeface="Arial" panose="020B0604020202020204" pitchFamily="34" charset="0"/>
              </a:rPr>
              <a:t>of</a:t>
            </a:r>
            <a:endParaRPr lang="en-US" sz="2400" dirty="0">
              <a:solidFill>
                <a:schemeClr val="tx1"/>
              </a:solidFill>
              <a:latin typeface="Arial" panose="020B0604020202020204" pitchFamily="34" charset="0"/>
              <a:cs typeface="Arial" panose="020B0604020202020204" pitchFamily="34" charset="0"/>
            </a:endParaRPr>
          </a:p>
        </p:txBody>
      </p:sp>
      <p:sp>
        <p:nvSpPr>
          <p:cNvPr id="23" name="TextBox 22"/>
          <p:cNvSpPr txBox="1"/>
          <p:nvPr/>
        </p:nvSpPr>
        <p:spPr>
          <a:xfrm>
            <a:off x="3863006" y="3681376"/>
            <a:ext cx="1497492" cy="461665"/>
          </a:xfrm>
          <a:prstGeom prst="rect">
            <a:avLst/>
          </a:prstGeom>
          <a:noFill/>
        </p:spPr>
        <p:txBody>
          <a:bodyPr wrap="square" rtlCol="0">
            <a:spAutoFit/>
          </a:bodyPr>
          <a:lstStyle/>
          <a:p>
            <a:r>
              <a:rPr lang="en-US" sz="2400" dirty="0" smtClean="0">
                <a:solidFill>
                  <a:schemeClr val="tx1"/>
                </a:solidFill>
                <a:latin typeface="Arial" panose="020B0604020202020204" pitchFamily="34" charset="0"/>
                <a:cs typeface="Arial" panose="020B0604020202020204" pitchFamily="34" charset="0"/>
              </a:rPr>
              <a:t>players</a:t>
            </a:r>
            <a:endParaRPr lang="en-US" sz="2400"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rot="2431085">
            <a:off x="4169710" y="4278615"/>
            <a:ext cx="678842" cy="461665"/>
          </a:xfrm>
          <a:prstGeom prst="rect">
            <a:avLst/>
          </a:prstGeom>
          <a:noFill/>
        </p:spPr>
        <p:txBody>
          <a:bodyPr wrap="square" rtlCol="0">
            <a:spAutoFit/>
          </a:bodyPr>
          <a:lstStyle/>
          <a:p>
            <a:r>
              <a:rPr lang="en-US" sz="2400" dirty="0" smtClean="0">
                <a:solidFill>
                  <a:schemeClr val="tx1"/>
                </a:solidFill>
                <a:latin typeface="Arial" panose="020B0604020202020204" pitchFamily="34" charset="0"/>
                <a:cs typeface="Arial" panose="020B0604020202020204" pitchFamily="34" charset="0"/>
              </a:rPr>
              <a:t>the</a:t>
            </a:r>
            <a:endParaRPr lang="en-US" sz="2400" dirty="0">
              <a:solidFill>
                <a:schemeClr val="tx1"/>
              </a:solidFill>
              <a:latin typeface="Arial" panose="020B0604020202020204" pitchFamily="34" charset="0"/>
              <a:cs typeface="Arial" panose="020B0604020202020204" pitchFamily="34" charset="0"/>
            </a:endParaRPr>
          </a:p>
        </p:txBody>
      </p:sp>
      <p:sp>
        <p:nvSpPr>
          <p:cNvPr id="28" name="TextBox 27"/>
          <p:cNvSpPr txBox="1"/>
          <p:nvPr/>
        </p:nvSpPr>
        <p:spPr>
          <a:xfrm rot="2431085">
            <a:off x="5350699" y="4353348"/>
            <a:ext cx="1175856" cy="461665"/>
          </a:xfrm>
          <a:prstGeom prst="rect">
            <a:avLst/>
          </a:prstGeom>
          <a:noFill/>
        </p:spPr>
        <p:txBody>
          <a:bodyPr wrap="square" rtlCol="0">
            <a:spAutoFit/>
          </a:bodyPr>
          <a:lstStyle/>
          <a:p>
            <a:r>
              <a:rPr lang="en-US" sz="2400" dirty="0" smtClean="0">
                <a:solidFill>
                  <a:schemeClr val="tx1"/>
                </a:solidFill>
                <a:latin typeface="Arial" panose="020B0604020202020204" pitchFamily="34" charset="0"/>
                <a:cs typeface="Arial" panose="020B0604020202020204" pitchFamily="34" charset="0"/>
              </a:rPr>
              <a:t>hockey</a:t>
            </a:r>
            <a:endParaRPr lang="en-US" sz="2400" dirty="0">
              <a:solidFill>
                <a:schemeClr val="tx1"/>
              </a:solidFill>
              <a:latin typeface="Arial" panose="020B0604020202020204" pitchFamily="34" charset="0"/>
              <a:cs typeface="Arial" panose="020B0604020202020204" pitchFamily="34" charset="0"/>
            </a:endParaRPr>
          </a:p>
        </p:txBody>
      </p:sp>
      <p:cxnSp>
        <p:nvCxnSpPr>
          <p:cNvPr id="5" name="Straight Connector 4"/>
          <p:cNvCxnSpPr/>
          <p:nvPr/>
        </p:nvCxnSpPr>
        <p:spPr>
          <a:xfrm>
            <a:off x="4646964" y="4346945"/>
            <a:ext cx="713534" cy="0"/>
          </a:xfrm>
          <a:prstGeom prst="line">
            <a:avLst/>
          </a:prstGeom>
          <a:ln w="38100"/>
        </p:spPr>
        <p:style>
          <a:lnRef idx="1">
            <a:schemeClr val="dk1"/>
          </a:lnRef>
          <a:fillRef idx="0">
            <a:schemeClr val="dk1"/>
          </a:fillRef>
          <a:effectRef idx="0">
            <a:schemeClr val="dk1"/>
          </a:effectRef>
          <a:fontRef idx="minor">
            <a:schemeClr val="tx1"/>
          </a:fontRef>
        </p:style>
      </p:cxnSp>
      <p:sp>
        <p:nvSpPr>
          <p:cNvPr id="31" name="TextBox 30"/>
          <p:cNvSpPr txBox="1"/>
          <p:nvPr/>
        </p:nvSpPr>
        <p:spPr>
          <a:xfrm rot="2431085">
            <a:off x="4942944" y="4468318"/>
            <a:ext cx="846222" cy="461665"/>
          </a:xfrm>
          <a:prstGeom prst="rect">
            <a:avLst/>
          </a:prstGeom>
          <a:noFill/>
        </p:spPr>
        <p:txBody>
          <a:bodyPr wrap="square" rtlCol="0">
            <a:spAutoFit/>
          </a:bodyPr>
          <a:lstStyle/>
          <a:p>
            <a:pPr algn="r"/>
            <a:r>
              <a:rPr lang="en-US" sz="2400" dirty="0" smtClean="0">
                <a:solidFill>
                  <a:srgbClr val="1C4587"/>
                </a:solidFill>
                <a:latin typeface="Arial" panose="020B0604020202020204" pitchFamily="34" charset="0"/>
                <a:cs typeface="Arial" panose="020B0604020202020204" pitchFamily="34" charset="0"/>
              </a:rPr>
              <a:t>field</a:t>
            </a:r>
            <a:endParaRPr lang="en-US" sz="2400" dirty="0">
              <a:solidFill>
                <a:srgbClr val="1C4587"/>
              </a:solidFill>
              <a:latin typeface="Arial" panose="020B0604020202020204" pitchFamily="34" charset="0"/>
              <a:cs typeface="Arial" panose="020B0604020202020204" pitchFamily="34" charset="0"/>
            </a:endParaRPr>
          </a:p>
        </p:txBody>
      </p:sp>
      <p:grpSp>
        <p:nvGrpSpPr>
          <p:cNvPr id="24" name="Group 23"/>
          <p:cNvGrpSpPr/>
          <p:nvPr/>
        </p:nvGrpSpPr>
        <p:grpSpPr>
          <a:xfrm>
            <a:off x="328935" y="3073415"/>
            <a:ext cx="2857009" cy="2068215"/>
            <a:chOff x="6270761" y="3073415"/>
            <a:chExt cx="2857009" cy="2068215"/>
          </a:xfrm>
        </p:grpSpPr>
        <p:pic>
          <p:nvPicPr>
            <p:cNvPr id="25" name="Picture 24"/>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26" name="Rounded Rectangular Callout 25"/>
            <p:cNvSpPr/>
            <p:nvPr/>
          </p:nvSpPr>
          <p:spPr>
            <a:xfrm>
              <a:off x="6270761" y="3073415"/>
              <a:ext cx="1449643" cy="1043108"/>
            </a:xfrm>
            <a:prstGeom prst="wedgeRoundRectCallout">
              <a:avLst>
                <a:gd name="adj1" fmla="val 64592"/>
                <a:gd name="adj2" fmla="val 57779"/>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How can OUT OF SHAPE be an adjective? </a:t>
              </a:r>
              <a:endParaRPr lang="en-US" sz="1200" dirty="0"/>
            </a:p>
          </p:txBody>
        </p:sp>
      </p:grpSp>
      <p:grpSp>
        <p:nvGrpSpPr>
          <p:cNvPr id="29" name="Group 28"/>
          <p:cNvGrpSpPr/>
          <p:nvPr/>
        </p:nvGrpSpPr>
        <p:grpSpPr>
          <a:xfrm>
            <a:off x="3123267" y="3399179"/>
            <a:ext cx="2771728" cy="1744321"/>
            <a:chOff x="-59184" y="3397310"/>
            <a:chExt cx="2771728" cy="1744321"/>
          </a:xfrm>
        </p:grpSpPr>
        <p:pic>
          <p:nvPicPr>
            <p:cNvPr id="30" name="Picture 29"/>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2" name="Rounded Rectangular Callout 31"/>
            <p:cNvSpPr/>
            <p:nvPr/>
          </p:nvSpPr>
          <p:spPr>
            <a:xfrm>
              <a:off x="1397241" y="3397310"/>
              <a:ext cx="1315303" cy="949636"/>
            </a:xfrm>
            <a:prstGeom prst="wedgeRoundRectCallout">
              <a:avLst>
                <a:gd name="adj1" fmla="val -78107"/>
                <a:gd name="adj2" fmla="val 49674"/>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It is an IDIOM for UNFIT.</a:t>
              </a:r>
              <a:endParaRPr lang="en-US" sz="1200" dirty="0"/>
            </a:p>
          </p:txBody>
        </p:sp>
      </p:grpSp>
      <p:grpSp>
        <p:nvGrpSpPr>
          <p:cNvPr id="2" name="Group 1"/>
          <p:cNvGrpSpPr/>
          <p:nvPr/>
        </p:nvGrpSpPr>
        <p:grpSpPr>
          <a:xfrm>
            <a:off x="911089" y="3120480"/>
            <a:ext cx="3620571" cy="2023522"/>
            <a:chOff x="911089" y="3120480"/>
            <a:chExt cx="3620571" cy="2023522"/>
          </a:xfrm>
        </p:grpSpPr>
        <p:pic>
          <p:nvPicPr>
            <p:cNvPr id="33" name="Picture 32"/>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flipH="1">
              <a:off x="911089" y="3723485"/>
              <a:ext cx="1380744" cy="1420517"/>
            </a:xfrm>
            <a:prstGeom prst="rect">
              <a:avLst/>
            </a:prstGeom>
          </p:spPr>
        </p:pic>
        <p:sp>
          <p:nvSpPr>
            <p:cNvPr id="34" name="Rounded Rectangular Callout 33"/>
            <p:cNvSpPr/>
            <p:nvPr/>
          </p:nvSpPr>
          <p:spPr>
            <a:xfrm>
              <a:off x="2047861" y="3120480"/>
              <a:ext cx="2483799" cy="992970"/>
            </a:xfrm>
            <a:prstGeom prst="wedgeRoundRectCallout">
              <a:avLst>
                <a:gd name="adj1" fmla="val -54142"/>
                <a:gd name="adj2" fmla="val 75827"/>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So diagram it like it is: a prep phrase. But set it in the position of the Predicate Adjective. Build it on a diagram tree.</a:t>
              </a:r>
              <a:endParaRPr lang="en-US" sz="1200" dirty="0"/>
            </a:p>
          </p:txBody>
        </p:sp>
      </p:grpSp>
      <p:grpSp>
        <p:nvGrpSpPr>
          <p:cNvPr id="35" name="Group 34"/>
          <p:cNvGrpSpPr/>
          <p:nvPr/>
        </p:nvGrpSpPr>
        <p:grpSpPr>
          <a:xfrm>
            <a:off x="4631172" y="3115237"/>
            <a:ext cx="2580774" cy="2026393"/>
            <a:chOff x="-1200683" y="3115238"/>
            <a:chExt cx="2580774" cy="2026393"/>
          </a:xfrm>
        </p:grpSpPr>
        <p:pic>
          <p:nvPicPr>
            <p:cNvPr id="36" name="Picture 35"/>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7" name="Rounded Rectangular Callout 36"/>
            <p:cNvSpPr/>
            <p:nvPr/>
          </p:nvSpPr>
          <p:spPr>
            <a:xfrm>
              <a:off x="-1200683" y="3115238"/>
              <a:ext cx="1315303" cy="949636"/>
            </a:xfrm>
            <a:prstGeom prst="wedgeRoundRectCallout">
              <a:avLst>
                <a:gd name="adj1" fmla="val 50710"/>
                <a:gd name="adj2" fmla="val 80826"/>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A tree has a triangle base and a stem.</a:t>
              </a:r>
              <a:endParaRPr lang="en-US" sz="1200" dirty="0"/>
            </a:p>
          </p:txBody>
        </p:sp>
      </p:grpSp>
      <p:cxnSp>
        <p:nvCxnSpPr>
          <p:cNvPr id="4" name="Straight Connector 3"/>
          <p:cNvCxnSpPr/>
          <p:nvPr/>
        </p:nvCxnSpPr>
        <p:spPr>
          <a:xfrm flipV="1">
            <a:off x="6104965" y="2909583"/>
            <a:ext cx="98988" cy="256058"/>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6196046" y="2889647"/>
            <a:ext cx="100584" cy="256032"/>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6196046" y="2272553"/>
            <a:ext cx="0" cy="617094"/>
          </a:xfrm>
          <a:prstGeom prst="line">
            <a:avLst/>
          </a:prstGeom>
          <a:ln w="38100"/>
        </p:spPr>
        <p:style>
          <a:lnRef idx="1">
            <a:schemeClr val="dk1"/>
          </a:lnRef>
          <a:fillRef idx="0">
            <a:schemeClr val="dk1"/>
          </a:fillRef>
          <a:effectRef idx="0">
            <a:schemeClr val="dk1"/>
          </a:effectRef>
          <a:fontRef idx="minor">
            <a:schemeClr val="tx1"/>
          </a:fontRef>
        </p:style>
      </p:cxnSp>
      <p:grpSp>
        <p:nvGrpSpPr>
          <p:cNvPr id="42" name="Group 41"/>
          <p:cNvGrpSpPr/>
          <p:nvPr/>
        </p:nvGrpSpPr>
        <p:grpSpPr>
          <a:xfrm>
            <a:off x="5193444" y="1586753"/>
            <a:ext cx="1994278" cy="685800"/>
            <a:chOff x="5193444" y="1586753"/>
            <a:chExt cx="1994278" cy="685800"/>
          </a:xfrm>
        </p:grpSpPr>
        <p:cxnSp>
          <p:nvCxnSpPr>
            <p:cNvPr id="38" name="Straight Connector 37"/>
            <p:cNvCxnSpPr/>
            <p:nvPr/>
          </p:nvCxnSpPr>
          <p:spPr>
            <a:xfrm>
              <a:off x="5883358" y="2245658"/>
              <a:ext cx="1304364"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flipV="1">
              <a:off x="5193444" y="1586753"/>
              <a:ext cx="701551" cy="685800"/>
            </a:xfrm>
            <a:prstGeom prst="line">
              <a:avLst/>
            </a:prstGeom>
            <a:ln w="381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30398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9"/>
                                        </p:tgtEl>
                                        <p:attrNameLst>
                                          <p:attrName>ppt_x</p:attrName>
                                        </p:attrNameLst>
                                      </p:cBhvr>
                                      <p:tavLst>
                                        <p:tav tm="0">
                                          <p:val>
                                            <p:strVal val="ppt_x"/>
                                          </p:val>
                                        </p:tav>
                                        <p:tav tm="100000">
                                          <p:val>
                                            <p:strVal val="ppt_x"/>
                                          </p:val>
                                        </p:tav>
                                      </p:tavLst>
                                    </p:anim>
                                    <p:anim calcmode="lin" valueType="num">
                                      <p:cBhvr additive="base">
                                        <p:cTn id="11" dur="500"/>
                                        <p:tgtEl>
                                          <p:spTgt spid="29"/>
                                        </p:tgtEl>
                                        <p:attrNameLst>
                                          <p:attrName>ppt_y</p:attrName>
                                        </p:attrNameLst>
                                      </p:cBhvr>
                                      <p:tavLst>
                                        <p:tav tm="0">
                                          <p:val>
                                            <p:strVal val="ppt_y"/>
                                          </p:val>
                                        </p:tav>
                                        <p:tav tm="100000">
                                          <p:val>
                                            <p:strVal val="1+ppt_h/2"/>
                                          </p:val>
                                        </p:tav>
                                      </p:tavLst>
                                    </p:anim>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292723" y="3166064"/>
            <a:ext cx="524881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23100" y="2544580"/>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834286" y="2535118"/>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53992" y="2678751"/>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were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786264" y="2658815"/>
            <a:ext cx="149749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Many</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45501"/>
            <a:ext cx="5819260" cy="101016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Many of the field hockey players </a:t>
            </a:r>
            <a:r>
              <a:rPr lang="en-US" dirty="0" smtClean="0">
                <a:solidFill>
                  <a:srgbClr val="00B050"/>
                </a:solidFill>
              </a:rPr>
              <a:t>were</a:t>
            </a:r>
            <a:r>
              <a:rPr lang="en-US" dirty="0" smtClean="0">
                <a:solidFill>
                  <a:srgbClr val="FF0000"/>
                </a:solidFill>
              </a:rPr>
              <a:t> 		</a:t>
            </a:r>
            <a:r>
              <a:rPr lang="en-US" dirty="0" smtClean="0">
                <a:solidFill>
                  <a:srgbClr val="7030A0"/>
                </a:solidFill>
              </a:rPr>
              <a:t>out of shape</a:t>
            </a:r>
            <a:r>
              <a:rPr lang="en-US" dirty="0" smtClean="0"/>
              <a:t>.</a:t>
            </a:r>
            <a:endParaRPr lang="en-US" dirty="0"/>
          </a:p>
        </p:txBody>
      </p:sp>
      <p:cxnSp>
        <p:nvCxnSpPr>
          <p:cNvPr id="15" name="Straight Connector 14"/>
          <p:cNvCxnSpPr/>
          <p:nvPr/>
        </p:nvCxnSpPr>
        <p:spPr>
          <a:xfrm>
            <a:off x="2379647" y="3165641"/>
            <a:ext cx="1101457" cy="9508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459285" y="4116523"/>
            <a:ext cx="216744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102496" y="4113452"/>
            <a:ext cx="1101457" cy="9508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a:stCxn id="27" idx="0"/>
          </p:cNvCxnSpPr>
          <p:nvPr/>
        </p:nvCxnSpPr>
        <p:spPr>
          <a:xfrm>
            <a:off x="4659100" y="4333968"/>
            <a:ext cx="836970" cy="73036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776836" y="4113452"/>
            <a:ext cx="1101457" cy="9508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rot="2494182">
            <a:off x="3031186" y="3347925"/>
            <a:ext cx="485776" cy="461665"/>
          </a:xfrm>
          <a:prstGeom prst="rect">
            <a:avLst/>
          </a:prstGeom>
          <a:noFill/>
        </p:spPr>
        <p:txBody>
          <a:bodyPr wrap="square" rtlCol="0">
            <a:spAutoFit/>
          </a:bodyPr>
          <a:lstStyle/>
          <a:p>
            <a:r>
              <a:rPr lang="en-US" sz="2400" dirty="0" smtClean="0">
                <a:solidFill>
                  <a:schemeClr val="tx1"/>
                </a:solidFill>
                <a:latin typeface="Arial" panose="020B0604020202020204" pitchFamily="34" charset="0"/>
                <a:cs typeface="Arial" panose="020B0604020202020204" pitchFamily="34" charset="0"/>
              </a:rPr>
              <a:t>of</a:t>
            </a:r>
            <a:endParaRPr lang="en-US" sz="2400" dirty="0">
              <a:solidFill>
                <a:schemeClr val="tx1"/>
              </a:solidFill>
              <a:latin typeface="Arial" panose="020B0604020202020204" pitchFamily="34" charset="0"/>
              <a:cs typeface="Arial" panose="020B0604020202020204" pitchFamily="34" charset="0"/>
            </a:endParaRPr>
          </a:p>
        </p:txBody>
      </p:sp>
      <p:sp>
        <p:nvSpPr>
          <p:cNvPr id="23" name="TextBox 22"/>
          <p:cNvSpPr txBox="1"/>
          <p:nvPr/>
        </p:nvSpPr>
        <p:spPr>
          <a:xfrm>
            <a:off x="3863006" y="3681376"/>
            <a:ext cx="1497492" cy="461665"/>
          </a:xfrm>
          <a:prstGeom prst="rect">
            <a:avLst/>
          </a:prstGeom>
          <a:noFill/>
        </p:spPr>
        <p:txBody>
          <a:bodyPr wrap="square" rtlCol="0">
            <a:spAutoFit/>
          </a:bodyPr>
          <a:lstStyle/>
          <a:p>
            <a:r>
              <a:rPr lang="en-US" sz="2400" dirty="0" smtClean="0">
                <a:solidFill>
                  <a:schemeClr val="tx1"/>
                </a:solidFill>
                <a:latin typeface="Arial" panose="020B0604020202020204" pitchFamily="34" charset="0"/>
                <a:cs typeface="Arial" panose="020B0604020202020204" pitchFamily="34" charset="0"/>
              </a:rPr>
              <a:t>players</a:t>
            </a:r>
            <a:endParaRPr lang="en-US" sz="2400"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rot="2431085">
            <a:off x="4169710" y="4278615"/>
            <a:ext cx="67884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endParaRPr lang="en-US" sz="2400" dirty="0">
              <a:solidFill>
                <a:srgbClr val="1C4587"/>
              </a:solidFill>
              <a:latin typeface="Arial" panose="020B0604020202020204" pitchFamily="34" charset="0"/>
              <a:cs typeface="Arial" panose="020B0604020202020204" pitchFamily="34" charset="0"/>
            </a:endParaRPr>
          </a:p>
        </p:txBody>
      </p:sp>
      <p:sp>
        <p:nvSpPr>
          <p:cNvPr id="28" name="TextBox 27"/>
          <p:cNvSpPr txBox="1"/>
          <p:nvPr/>
        </p:nvSpPr>
        <p:spPr>
          <a:xfrm rot="2431085">
            <a:off x="5350699" y="4353348"/>
            <a:ext cx="117585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hockey</a:t>
            </a:r>
            <a:endParaRPr lang="en-US" sz="2400" dirty="0">
              <a:solidFill>
                <a:srgbClr val="1C4587"/>
              </a:solidFill>
              <a:latin typeface="Arial" panose="020B0604020202020204" pitchFamily="34" charset="0"/>
              <a:cs typeface="Arial" panose="020B0604020202020204" pitchFamily="34" charset="0"/>
            </a:endParaRPr>
          </a:p>
        </p:txBody>
      </p:sp>
      <p:cxnSp>
        <p:nvCxnSpPr>
          <p:cNvPr id="5" name="Straight Connector 4"/>
          <p:cNvCxnSpPr/>
          <p:nvPr/>
        </p:nvCxnSpPr>
        <p:spPr>
          <a:xfrm>
            <a:off x="4646964" y="4346945"/>
            <a:ext cx="713534" cy="0"/>
          </a:xfrm>
          <a:prstGeom prst="line">
            <a:avLst/>
          </a:prstGeom>
          <a:ln w="38100"/>
        </p:spPr>
        <p:style>
          <a:lnRef idx="1">
            <a:schemeClr val="dk1"/>
          </a:lnRef>
          <a:fillRef idx="0">
            <a:schemeClr val="dk1"/>
          </a:fillRef>
          <a:effectRef idx="0">
            <a:schemeClr val="dk1"/>
          </a:effectRef>
          <a:fontRef idx="minor">
            <a:schemeClr val="tx1"/>
          </a:fontRef>
        </p:style>
      </p:cxnSp>
      <p:sp>
        <p:nvSpPr>
          <p:cNvPr id="31" name="TextBox 30"/>
          <p:cNvSpPr txBox="1"/>
          <p:nvPr/>
        </p:nvSpPr>
        <p:spPr>
          <a:xfrm rot="2431085">
            <a:off x="4942944" y="4468318"/>
            <a:ext cx="84622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field</a:t>
            </a:r>
            <a:endParaRPr lang="en-US" sz="2400" dirty="0">
              <a:solidFill>
                <a:srgbClr val="1C4587"/>
              </a:solidFill>
              <a:latin typeface="Arial" panose="020B0604020202020204" pitchFamily="34" charset="0"/>
              <a:cs typeface="Arial" panose="020B0604020202020204" pitchFamily="34" charset="0"/>
            </a:endParaRPr>
          </a:p>
        </p:txBody>
      </p:sp>
      <p:grpSp>
        <p:nvGrpSpPr>
          <p:cNvPr id="2" name="Group 1"/>
          <p:cNvGrpSpPr/>
          <p:nvPr/>
        </p:nvGrpSpPr>
        <p:grpSpPr>
          <a:xfrm>
            <a:off x="911089" y="3120480"/>
            <a:ext cx="3620571" cy="2023522"/>
            <a:chOff x="911089" y="3120480"/>
            <a:chExt cx="3620571" cy="2023522"/>
          </a:xfrm>
        </p:grpSpPr>
        <p:pic>
          <p:nvPicPr>
            <p:cNvPr id="33" name="Picture 32"/>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flipH="1">
              <a:off x="911089" y="3723485"/>
              <a:ext cx="1380744" cy="1420517"/>
            </a:xfrm>
            <a:prstGeom prst="rect">
              <a:avLst/>
            </a:prstGeom>
          </p:spPr>
        </p:pic>
        <p:sp>
          <p:nvSpPr>
            <p:cNvPr id="34" name="Rounded Rectangular Callout 33"/>
            <p:cNvSpPr/>
            <p:nvPr/>
          </p:nvSpPr>
          <p:spPr>
            <a:xfrm>
              <a:off x="2047861" y="3120480"/>
              <a:ext cx="2483799" cy="992970"/>
            </a:xfrm>
            <a:prstGeom prst="wedgeRoundRectCallout">
              <a:avLst>
                <a:gd name="adj1" fmla="val -54142"/>
                <a:gd name="adj2" fmla="val 75827"/>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So diagram it like it is: a prep phrase. But set it in the position of the Predicate Adjective. Build it on a diagram tree.</a:t>
              </a:r>
              <a:endParaRPr lang="en-US" sz="1200" dirty="0"/>
            </a:p>
          </p:txBody>
        </p:sp>
      </p:grpSp>
      <p:grpSp>
        <p:nvGrpSpPr>
          <p:cNvPr id="35" name="Group 34"/>
          <p:cNvGrpSpPr/>
          <p:nvPr/>
        </p:nvGrpSpPr>
        <p:grpSpPr>
          <a:xfrm>
            <a:off x="4631172" y="3115237"/>
            <a:ext cx="2580774" cy="2026393"/>
            <a:chOff x="-1200683" y="3115238"/>
            <a:chExt cx="2580774" cy="2026393"/>
          </a:xfrm>
        </p:grpSpPr>
        <p:pic>
          <p:nvPicPr>
            <p:cNvPr id="36" name="Picture 35"/>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7" name="Rounded Rectangular Callout 36"/>
            <p:cNvSpPr/>
            <p:nvPr/>
          </p:nvSpPr>
          <p:spPr>
            <a:xfrm>
              <a:off x="-1200683" y="3115238"/>
              <a:ext cx="1315303" cy="949636"/>
            </a:xfrm>
            <a:prstGeom prst="wedgeRoundRectCallout">
              <a:avLst>
                <a:gd name="adj1" fmla="val 50710"/>
                <a:gd name="adj2" fmla="val 80826"/>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A tree has a triangle base and a stem.</a:t>
              </a:r>
              <a:endParaRPr lang="en-US" sz="1200" dirty="0"/>
            </a:p>
          </p:txBody>
        </p:sp>
      </p:grpSp>
      <p:cxnSp>
        <p:nvCxnSpPr>
          <p:cNvPr id="4" name="Straight Connector 3"/>
          <p:cNvCxnSpPr/>
          <p:nvPr/>
        </p:nvCxnSpPr>
        <p:spPr>
          <a:xfrm flipV="1">
            <a:off x="6104965" y="2909583"/>
            <a:ext cx="98988" cy="256058"/>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6196046" y="2889647"/>
            <a:ext cx="100584" cy="256032"/>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6196046" y="2272553"/>
            <a:ext cx="0" cy="617094"/>
          </a:xfrm>
          <a:prstGeom prst="line">
            <a:avLst/>
          </a:prstGeom>
          <a:ln w="38100"/>
        </p:spPr>
        <p:style>
          <a:lnRef idx="1">
            <a:schemeClr val="dk1"/>
          </a:lnRef>
          <a:fillRef idx="0">
            <a:schemeClr val="dk1"/>
          </a:fillRef>
          <a:effectRef idx="0">
            <a:schemeClr val="dk1"/>
          </a:effectRef>
          <a:fontRef idx="minor">
            <a:schemeClr val="tx1"/>
          </a:fontRef>
        </p:style>
      </p:cxnSp>
      <p:grpSp>
        <p:nvGrpSpPr>
          <p:cNvPr id="42" name="Group 41"/>
          <p:cNvGrpSpPr/>
          <p:nvPr/>
        </p:nvGrpSpPr>
        <p:grpSpPr>
          <a:xfrm>
            <a:off x="5193444" y="1586753"/>
            <a:ext cx="1994278" cy="685800"/>
            <a:chOff x="5193444" y="1586753"/>
            <a:chExt cx="1994278" cy="685800"/>
          </a:xfrm>
        </p:grpSpPr>
        <p:cxnSp>
          <p:nvCxnSpPr>
            <p:cNvPr id="38" name="Straight Connector 37"/>
            <p:cNvCxnSpPr/>
            <p:nvPr/>
          </p:nvCxnSpPr>
          <p:spPr>
            <a:xfrm>
              <a:off x="5883358" y="2245658"/>
              <a:ext cx="1304364"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flipV="1">
              <a:off x="5193444" y="1586753"/>
              <a:ext cx="701551" cy="685800"/>
            </a:xfrm>
            <a:prstGeom prst="line">
              <a:avLst/>
            </a:prstGeom>
            <a:ln w="38100"/>
          </p:spPr>
          <p:style>
            <a:lnRef idx="1">
              <a:schemeClr val="dk1"/>
            </a:lnRef>
            <a:fillRef idx="0">
              <a:schemeClr val="dk1"/>
            </a:fillRef>
            <a:effectRef idx="0">
              <a:schemeClr val="dk1"/>
            </a:effectRef>
            <a:fontRef idx="minor">
              <a:schemeClr val="tx1"/>
            </a:fontRef>
          </p:style>
        </p:cxnSp>
      </p:grpSp>
      <p:sp>
        <p:nvSpPr>
          <p:cNvPr id="40" name="TextBox 39"/>
          <p:cNvSpPr txBox="1"/>
          <p:nvPr/>
        </p:nvSpPr>
        <p:spPr>
          <a:xfrm rot="2531129">
            <a:off x="5261063" y="1627679"/>
            <a:ext cx="1013673" cy="461665"/>
          </a:xfrm>
          <a:prstGeom prst="rect">
            <a:avLst/>
          </a:prstGeom>
          <a:noFill/>
        </p:spPr>
        <p:txBody>
          <a:bodyPr wrap="square" rtlCol="0">
            <a:spAutoFit/>
          </a:bodyPr>
          <a:lstStyle/>
          <a:p>
            <a:r>
              <a:rPr lang="en-US" sz="2400" dirty="0">
                <a:solidFill>
                  <a:srgbClr val="7030A0"/>
                </a:solidFill>
                <a:latin typeface="Arial" panose="020B0604020202020204" pitchFamily="34" charset="0"/>
                <a:cs typeface="Arial" panose="020B0604020202020204" pitchFamily="34" charset="0"/>
              </a:rPr>
              <a:t>o</a:t>
            </a:r>
            <a:r>
              <a:rPr lang="en-US" sz="2400" dirty="0" smtClean="0">
                <a:solidFill>
                  <a:srgbClr val="7030A0"/>
                </a:solidFill>
                <a:latin typeface="Arial" panose="020B0604020202020204" pitchFamily="34" charset="0"/>
                <a:cs typeface="Arial" panose="020B0604020202020204" pitchFamily="34" charset="0"/>
              </a:rPr>
              <a:t>ut of</a:t>
            </a:r>
            <a:endParaRPr lang="en-US" sz="2400" dirty="0">
              <a:solidFill>
                <a:srgbClr val="7030A0"/>
              </a:solidFill>
              <a:latin typeface="Arial" panose="020B0604020202020204" pitchFamily="34" charset="0"/>
              <a:cs typeface="Arial" panose="020B0604020202020204" pitchFamily="34" charset="0"/>
            </a:endParaRPr>
          </a:p>
        </p:txBody>
      </p:sp>
      <p:sp>
        <p:nvSpPr>
          <p:cNvPr id="43" name="TextBox 42"/>
          <p:cNvSpPr txBox="1"/>
          <p:nvPr/>
        </p:nvSpPr>
        <p:spPr>
          <a:xfrm>
            <a:off x="6175318" y="1828119"/>
            <a:ext cx="1056295"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shape</a:t>
            </a:r>
            <a:endParaRPr lang="en-US" sz="2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750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5"/>
                                        </p:tgtEl>
                                        <p:attrNameLst>
                                          <p:attrName>ppt_x</p:attrName>
                                        </p:attrNameLst>
                                      </p:cBhvr>
                                      <p:tavLst>
                                        <p:tav tm="0">
                                          <p:val>
                                            <p:strVal val="ppt_x"/>
                                          </p:val>
                                        </p:tav>
                                        <p:tav tm="100000">
                                          <p:val>
                                            <p:strVal val="ppt_x"/>
                                          </p:val>
                                        </p:tav>
                                      </p:tavLst>
                                    </p:anim>
                                    <p:anim calcmode="lin" valueType="num">
                                      <p:cBhvr additive="base">
                                        <p:cTn id="11" dur="500"/>
                                        <p:tgtEl>
                                          <p:spTgt spid="35"/>
                                        </p:tgtEl>
                                        <p:attrNameLst>
                                          <p:attrName>ppt_y</p:attrName>
                                        </p:attrNameLst>
                                      </p:cBhvr>
                                      <p:tavLst>
                                        <p:tav tm="0">
                                          <p:val>
                                            <p:strVal val="ppt_y"/>
                                          </p:val>
                                        </p:tav>
                                        <p:tav tm="100000">
                                          <p:val>
                                            <p:strVal val="1+ppt_h/2"/>
                                          </p:val>
                                        </p:tav>
                                      </p:tavLst>
                                    </p:anim>
                                    <p:set>
                                      <p:cBhvr>
                                        <p:cTn id="12" dur="1" fill="hold">
                                          <p:stCondLst>
                                            <p:cond delay="499"/>
                                          </p:stCondLst>
                                        </p:cTn>
                                        <p:tgtEl>
                                          <p:spTgt spid="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1+#ppt_w/2"/>
                                          </p:val>
                                        </p:tav>
                                        <p:tav tm="100000">
                                          <p:val>
                                            <p:strVal val="#ppt_x"/>
                                          </p:val>
                                        </p:tav>
                                      </p:tavLst>
                                    </p:anim>
                                    <p:anim calcmode="lin" valueType="num">
                                      <p:cBhvr additive="base">
                                        <p:cTn id="22"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ctrTitle" idx="4294967295"/>
          </p:nvPr>
        </p:nvSpPr>
        <p:spPr>
          <a:xfrm>
            <a:off x="1806950" y="600097"/>
            <a:ext cx="7146134" cy="205618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dirty="0" smtClean="0"/>
              <a:t>Reed-Kellogg Sentence Diagramming</a:t>
            </a:r>
            <a:endParaRPr sz="7200" dirty="0"/>
          </a:p>
        </p:txBody>
      </p:sp>
      <p:sp>
        <p:nvSpPr>
          <p:cNvPr id="88" name="Google Shape;88;p17"/>
          <p:cNvSpPr txBox="1">
            <a:spLocks noGrp="1"/>
          </p:cNvSpPr>
          <p:nvPr>
            <p:ph type="subTitle" idx="4294967295"/>
          </p:nvPr>
        </p:nvSpPr>
        <p:spPr>
          <a:xfrm>
            <a:off x="1836971" y="2581473"/>
            <a:ext cx="4874100" cy="177814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The system breaks down all sentences into ten patterns and helps us learn about how each individual word works in the sentence by forcing us to manipulate each word into its proper position and purpose. </a:t>
            </a:r>
            <a:endParaRPr lang="en" dirty="0" smtClean="0"/>
          </a:p>
        </p:txBody>
      </p:sp>
      <p:sp>
        <p:nvSpPr>
          <p:cNvPr id="89" name="Google Shape;89;p17"/>
          <p:cNvSpPr/>
          <p:nvPr/>
        </p:nvSpPr>
        <p:spPr>
          <a:xfrm>
            <a:off x="6711071" y="2548448"/>
            <a:ext cx="1693301" cy="1715846"/>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0" name="Google Shape;90;p17"/>
          <p:cNvSpPr/>
          <p:nvPr/>
        </p:nvSpPr>
        <p:spPr>
          <a:xfrm rot="1472978">
            <a:off x="4776332" y="3901568"/>
            <a:ext cx="989994" cy="98214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1" name="Google Shape;91;p17"/>
          <p:cNvSpPr/>
          <p:nvPr/>
        </p:nvSpPr>
        <p:spPr>
          <a:xfrm>
            <a:off x="6651028" y="2363666"/>
            <a:ext cx="433447" cy="42119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2" name="Google Shape;92;p17"/>
          <p:cNvSpPr/>
          <p:nvPr/>
        </p:nvSpPr>
        <p:spPr>
          <a:xfrm rot="2487249">
            <a:off x="6104829" y="4295571"/>
            <a:ext cx="308371" cy="29965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4230988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III: </a:t>
            </a:r>
            <a:r>
              <a:rPr lang="en" dirty="0" smtClean="0">
                <a:solidFill>
                  <a:srgbClr val="FF0000"/>
                </a:solidFill>
              </a:rPr>
              <a:t>NP</a:t>
            </a:r>
            <a:r>
              <a:rPr lang="en" baseline="-25000" dirty="0" smtClean="0">
                <a:solidFill>
                  <a:srgbClr val="FF0000"/>
                </a:solidFill>
              </a:rPr>
              <a:t>1</a:t>
            </a:r>
            <a:r>
              <a:rPr lang="en" dirty="0" smtClean="0"/>
              <a:t> – </a:t>
            </a:r>
            <a:r>
              <a:rPr lang="en" dirty="0" smtClean="0">
                <a:solidFill>
                  <a:srgbClr val="00B050"/>
                </a:solidFill>
              </a:rPr>
              <a:t>BE</a:t>
            </a:r>
            <a:r>
              <a:rPr lang="en" dirty="0" smtClean="0"/>
              <a:t> – </a:t>
            </a:r>
            <a:r>
              <a:rPr lang="en" dirty="0" smtClean="0">
                <a:solidFill>
                  <a:srgbClr val="7030A0"/>
                </a:solidFill>
              </a:rPr>
              <a:t>NP</a:t>
            </a:r>
            <a:r>
              <a:rPr lang="en" baseline="-25000" dirty="0" smtClean="0">
                <a:solidFill>
                  <a:srgbClr val="7030A0"/>
                </a:solidFill>
              </a:rPr>
              <a:t>1</a:t>
            </a:r>
            <a:endParaRPr baseline="-25000"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702388" y="2789715"/>
            <a:ext cx="447389" cy="57978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24957" y="2825630"/>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BE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3073302" y="2824036"/>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r>
              <a:rPr lang="en-US" sz="2400" baseline="-25000" dirty="0" smtClean="0">
                <a:solidFill>
                  <a:srgbClr val="FF0000"/>
                </a:solidFill>
                <a:latin typeface="Arial" panose="020B0604020202020204" pitchFamily="34" charset="0"/>
                <a:cs typeface="Arial" panose="020B0604020202020204" pitchFamily="34" charset="0"/>
              </a:rPr>
              <a:t>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5172718" y="2811308"/>
            <a:ext cx="794413"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NP</a:t>
            </a:r>
            <a:r>
              <a:rPr lang="en-US" sz="2400" baseline="-25000" dirty="0" smtClean="0">
                <a:solidFill>
                  <a:srgbClr val="7030A0"/>
                </a:solidFill>
                <a:latin typeface="Arial" panose="020B0604020202020204" pitchFamily="34" charset="0"/>
                <a:cs typeface="Arial" panose="020B0604020202020204" pitchFamily="34" charset="0"/>
              </a:rPr>
              <a:t>1</a:t>
            </a:r>
            <a:endParaRPr lang="en-US" sz="2400" baseline="-250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502747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a:t>
            </a:r>
            <a:r>
              <a:rPr lang="en-US" baseline="-25000" dirty="0" smtClean="0">
                <a:solidFill>
                  <a:srgbClr val="FF0000"/>
                </a:solidFill>
              </a:rPr>
              <a:t>1</a:t>
            </a:r>
            <a:r>
              <a:rPr lang="en-US" dirty="0" smtClean="0">
                <a:solidFill>
                  <a:srgbClr val="FF0000"/>
                </a:solidFill>
              </a:rPr>
              <a:t> is a Noun Phrase. It is the SUBJECT. </a:t>
            </a:r>
            <a:endParaRPr lang="en-US" dirty="0">
              <a:solidFill>
                <a:srgbClr val="FF0000"/>
              </a:solidFill>
            </a:endParaRPr>
          </a:p>
        </p:txBody>
      </p:sp>
      <p:sp>
        <p:nvSpPr>
          <p:cNvPr id="17" name="Google Shape;68;p14"/>
          <p:cNvSpPr txBox="1">
            <a:spLocks/>
          </p:cNvSpPr>
          <p:nvPr/>
        </p:nvSpPr>
        <p:spPr>
          <a:xfrm>
            <a:off x="1924656" y="1374201"/>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BE is a TO BE verb: Is, Are, Was, Were, Am, Be, Being, Been </a:t>
            </a:r>
            <a:endParaRPr lang="en-US" dirty="0">
              <a:solidFill>
                <a:srgbClr val="00B050"/>
              </a:solidFill>
            </a:endParaRPr>
          </a:p>
        </p:txBody>
      </p:sp>
      <p:sp>
        <p:nvSpPr>
          <p:cNvPr id="18" name="Google Shape;68;p14"/>
          <p:cNvSpPr txBox="1">
            <a:spLocks/>
          </p:cNvSpPr>
          <p:nvPr/>
        </p:nvSpPr>
        <p:spPr>
          <a:xfrm>
            <a:off x="1924655" y="1852364"/>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7030A0"/>
                </a:solidFill>
              </a:rPr>
              <a:t>NP</a:t>
            </a:r>
            <a:r>
              <a:rPr lang="en-US" baseline="-25000" dirty="0" smtClean="0">
                <a:solidFill>
                  <a:srgbClr val="7030A0"/>
                </a:solidFill>
              </a:rPr>
              <a:t>1</a:t>
            </a:r>
            <a:r>
              <a:rPr lang="en-US" dirty="0" smtClean="0">
                <a:solidFill>
                  <a:srgbClr val="7030A0"/>
                </a:solidFill>
              </a:rPr>
              <a:t> is the Predicate Nominative (or Subject Complement)</a:t>
            </a:r>
            <a:endParaRPr lang="en-US" dirty="0">
              <a:solidFill>
                <a:srgbClr val="7030A0"/>
              </a:solidFill>
            </a:endParaRPr>
          </a:p>
        </p:txBody>
      </p:sp>
      <p:grpSp>
        <p:nvGrpSpPr>
          <p:cNvPr id="12" name="Group 11"/>
          <p:cNvGrpSpPr/>
          <p:nvPr/>
        </p:nvGrpSpPr>
        <p:grpSpPr>
          <a:xfrm>
            <a:off x="5967131" y="2383394"/>
            <a:ext cx="3160639" cy="2758236"/>
            <a:chOff x="5967131" y="2383394"/>
            <a:chExt cx="3160639" cy="2758236"/>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5" name="Rounded Rectangular Callout 4"/>
            <p:cNvSpPr/>
            <p:nvPr/>
          </p:nvSpPr>
          <p:spPr>
            <a:xfrm>
              <a:off x="5967131" y="2383394"/>
              <a:ext cx="2288911" cy="1411134"/>
            </a:xfrm>
            <a:prstGeom prst="wedgeRoundRectCallout">
              <a:avLst>
                <a:gd name="adj1" fmla="val 35620"/>
                <a:gd name="adj2" fmla="val 86085"/>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That’s right, bag head. The slanted line indicates a Subject Complement. But Pattern III uses a Noun to rename the Subject. That’s what the subscript 1 means. </a:t>
              </a:r>
              <a:endParaRPr lang="en-US" sz="1200" dirty="0"/>
            </a:p>
          </p:txBody>
        </p:sp>
      </p:grpSp>
      <p:grpSp>
        <p:nvGrpSpPr>
          <p:cNvPr id="25" name="Group 24"/>
          <p:cNvGrpSpPr/>
          <p:nvPr/>
        </p:nvGrpSpPr>
        <p:grpSpPr>
          <a:xfrm>
            <a:off x="46351" y="3632080"/>
            <a:ext cx="2954459" cy="1546662"/>
            <a:chOff x="-59184" y="3594969"/>
            <a:chExt cx="2954459" cy="1546662"/>
          </a:xfrm>
        </p:grpSpPr>
        <p:pic>
          <p:nvPicPr>
            <p:cNvPr id="24" name="Picture 23"/>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3" name="Rounded Rectangular Callout 22"/>
            <p:cNvSpPr/>
            <p:nvPr/>
          </p:nvSpPr>
          <p:spPr>
            <a:xfrm>
              <a:off x="1229545" y="3613020"/>
              <a:ext cx="1665730"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This looks just like Pattern II with the slanted line.</a:t>
              </a:r>
              <a:endParaRPr lang="en-US" sz="1200" dirty="0"/>
            </a:p>
          </p:txBody>
        </p:sp>
      </p:grpSp>
    </p:spTree>
    <p:extLst>
      <p:ext uri="{BB962C8B-B14F-4D97-AF65-F5344CB8AC3E}">
        <p14:creationId xmlns:p14="http://schemas.microsoft.com/office/powerpoint/2010/main" val="212735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ID="2" presetClass="entr" presetSubtype="4"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a:t>P</a:t>
            </a:r>
            <a:r>
              <a:rPr lang="en-US" dirty="0"/>
              <a:t>a</a:t>
            </a:r>
            <a:r>
              <a:rPr lang="en" dirty="0"/>
              <a:t>ttern III: </a:t>
            </a:r>
            <a:r>
              <a:rPr lang="en" dirty="0">
                <a:solidFill>
                  <a:srgbClr val="FF0000"/>
                </a:solidFill>
              </a:rPr>
              <a:t>NP</a:t>
            </a:r>
            <a:r>
              <a:rPr lang="en" baseline="-25000" dirty="0">
                <a:solidFill>
                  <a:srgbClr val="FF0000"/>
                </a:solidFill>
              </a:rPr>
              <a:t>1</a:t>
            </a:r>
            <a:r>
              <a:rPr lang="en" dirty="0"/>
              <a:t> – </a:t>
            </a:r>
            <a:r>
              <a:rPr lang="en" dirty="0">
                <a:solidFill>
                  <a:srgbClr val="00B050"/>
                </a:solidFill>
              </a:rPr>
              <a:t>BE</a:t>
            </a:r>
            <a:r>
              <a:rPr lang="en" dirty="0"/>
              <a:t> – </a:t>
            </a:r>
            <a:r>
              <a:rPr lang="en" dirty="0">
                <a:solidFill>
                  <a:srgbClr val="7030A0"/>
                </a:solidFill>
              </a:rPr>
              <a:t>NP</a:t>
            </a:r>
            <a:r>
              <a:rPr lang="en" baseline="-25000" dirty="0">
                <a:solidFill>
                  <a:srgbClr val="7030A0"/>
                </a:solidFill>
              </a:rPr>
              <a:t>1</a:t>
            </a:r>
            <a:endParaRPr dirty="0">
              <a:solidFill>
                <a:srgbClr val="7030A0"/>
              </a:solidFill>
            </a:endParaRPr>
          </a:p>
        </p:txBody>
      </p:sp>
      <p:cxnSp>
        <p:nvCxnSpPr>
          <p:cNvPr id="6" name="Straight Connector 5"/>
          <p:cNvCxnSpPr/>
          <p:nvPr/>
        </p:nvCxnSpPr>
        <p:spPr>
          <a:xfrm flipV="1">
            <a:off x="1304365" y="3369498"/>
            <a:ext cx="6279776"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231130" y="2746872"/>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016694" y="2780776"/>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19688" y="278077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was</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1519518" y="2780776"/>
            <a:ext cx="2532915"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President Clinton</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5619819" y="2768411"/>
            <a:ext cx="1824236"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player</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45501"/>
            <a:ext cx="6936956"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#1: </a:t>
            </a:r>
            <a:r>
              <a:rPr lang="en-US" dirty="0" smtClean="0">
                <a:solidFill>
                  <a:srgbClr val="FF0000"/>
                </a:solidFill>
              </a:rPr>
              <a:t>President Clinton </a:t>
            </a:r>
            <a:r>
              <a:rPr lang="en-US" dirty="0" smtClean="0">
                <a:solidFill>
                  <a:srgbClr val="00B050"/>
                </a:solidFill>
              </a:rPr>
              <a:t>was</a:t>
            </a:r>
            <a:r>
              <a:rPr lang="en-US" dirty="0" smtClean="0">
                <a:solidFill>
                  <a:srgbClr val="FF0000"/>
                </a:solidFill>
              </a:rPr>
              <a:t> </a:t>
            </a:r>
            <a:r>
              <a:rPr lang="en-US" dirty="0" smtClean="0">
                <a:solidFill>
                  <a:srgbClr val="7030A0"/>
                </a:solidFill>
              </a:rPr>
              <a:t>a saxophone player</a:t>
            </a:r>
            <a:r>
              <a:rPr lang="en-US" dirty="0" smtClean="0"/>
              <a:t>.</a:t>
            </a:r>
            <a:endParaRPr lang="en-US" dirty="0"/>
          </a:p>
        </p:txBody>
      </p:sp>
      <p:grpSp>
        <p:nvGrpSpPr>
          <p:cNvPr id="3" name="Group 2"/>
          <p:cNvGrpSpPr/>
          <p:nvPr/>
        </p:nvGrpSpPr>
        <p:grpSpPr>
          <a:xfrm>
            <a:off x="6648095" y="1655981"/>
            <a:ext cx="2037480" cy="1355627"/>
            <a:chOff x="6229699" y="2668044"/>
            <a:chExt cx="2037480" cy="1355627"/>
          </a:xfrm>
        </p:grpSpPr>
        <p:sp>
          <p:nvSpPr>
            <p:cNvPr id="13"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6410290" y="2935366"/>
              <a:ext cx="1610368" cy="738664"/>
            </a:xfrm>
            <a:prstGeom prst="rect">
              <a:avLst/>
            </a:prstGeom>
            <a:noFill/>
          </p:spPr>
          <p:txBody>
            <a:bodyPr wrap="square" rtlCol="0">
              <a:spAutoFit/>
            </a:bodyPr>
            <a:lstStyle/>
            <a:p>
              <a:pPr algn="ctr"/>
              <a:r>
                <a:rPr lang="en-US" dirty="0" smtClean="0">
                  <a:solidFill>
                    <a:srgbClr val="1C4587"/>
                  </a:solidFill>
                </a:rPr>
                <a:t>Renames the subject with a noun.</a:t>
              </a:r>
              <a:endParaRPr lang="en-US" dirty="0">
                <a:solidFill>
                  <a:srgbClr val="1C4587"/>
                </a:solidFill>
              </a:endParaRPr>
            </a:p>
          </p:txBody>
        </p:sp>
      </p:grpSp>
      <p:cxnSp>
        <p:nvCxnSpPr>
          <p:cNvPr id="27" name="Straight Connector 26"/>
          <p:cNvCxnSpPr/>
          <p:nvPr/>
        </p:nvCxnSpPr>
        <p:spPr>
          <a:xfrm>
            <a:off x="5821884" y="3356882"/>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664586" y="3356882"/>
            <a:ext cx="1760306" cy="163674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rot="2605686">
            <a:off x="6113504" y="3610800"/>
            <a:ext cx="105030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a</a:t>
            </a:r>
            <a:endParaRPr lang="en-US" sz="2400" dirty="0">
              <a:solidFill>
                <a:srgbClr val="1C4587"/>
              </a:solidFill>
              <a:latin typeface="Arial" panose="020B0604020202020204" pitchFamily="34" charset="0"/>
              <a:cs typeface="Arial" panose="020B0604020202020204" pitchFamily="34" charset="0"/>
            </a:endParaRPr>
          </a:p>
        </p:txBody>
      </p:sp>
      <p:sp>
        <p:nvSpPr>
          <p:cNvPr id="34" name="TextBox 33"/>
          <p:cNvSpPr txBox="1"/>
          <p:nvPr/>
        </p:nvSpPr>
        <p:spPr>
          <a:xfrm rot="2605686">
            <a:off x="6946373" y="3894973"/>
            <a:ext cx="1744095"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saxophone</a:t>
            </a:r>
            <a:endParaRPr lang="en-US" sz="2400" dirty="0">
              <a:solidFill>
                <a:srgbClr val="1C4587"/>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10000" b="100000" l="1499" r="89655">
                        <a14:foregroundMark x1="36732" y1="26600" x2="30585" y2="27000"/>
                        <a14:foregroundMark x1="38231" y1="27000" x2="37631" y2="27300"/>
                        <a14:foregroundMark x1="19490" y1="30700" x2="26537" y2="93100"/>
                        <a14:foregroundMark x1="12444" y1="45200" x2="9895" y2="61700"/>
                        <a14:foregroundMark x1="15442" y1="74900" x2="23088" y2="94800"/>
                        <a14:foregroundMark x1="11844" y1="73900" x2="10945" y2="86700"/>
                        <a14:foregroundMark x1="8846" y1="88400" x2="38231" y2="96800"/>
                        <a14:foregroundMark x1="7796" y1="90700" x2="17991" y2="90700"/>
                        <a14:foregroundMark x1="21589" y1="98100" x2="23088" y2="97500"/>
                        <a14:foregroundMark x1="23088" y1="97500" x2="47376" y2="94400"/>
                        <a14:foregroundMark x1="56372" y1="88400" x2="48876" y2="96800"/>
                        <a14:foregroundMark x1="56372" y1="85700" x2="53823" y2="88700"/>
                        <a14:foregroundMark x1="45277" y1="33500" x2="60420" y2="34100"/>
                        <a14:backgroundMark x1="11394" y1="11500" x2="5847" y2="31700"/>
                        <a14:backgroundMark x1="43328" y1="40100" x2="53373" y2="38800"/>
                        <a14:backgroundMark x1="72564" y1="43200" x2="81709" y2="62100"/>
                        <a14:backgroundMark x1="5397" y1="74900" x2="4348" y2="96100"/>
                      </a14:backgroundRemoval>
                    </a14:imgEffect>
                  </a14:imgLayer>
                </a14:imgProps>
              </a:ext>
              <a:ext uri="{28A0092B-C50C-407E-A947-70E740481C1C}">
                <a14:useLocalDpi xmlns:a14="http://schemas.microsoft.com/office/drawing/2010/main" val="0"/>
              </a:ext>
            </a:extLst>
          </a:blip>
          <a:stretch>
            <a:fillRect/>
          </a:stretch>
        </p:blipFill>
        <p:spPr>
          <a:xfrm>
            <a:off x="-20218" y="1476531"/>
            <a:ext cx="2659365" cy="3987053"/>
          </a:xfrm>
          <a:prstGeom prst="rect">
            <a:avLst/>
          </a:prstGeom>
        </p:spPr>
      </p:pic>
    </p:spTree>
    <p:extLst>
      <p:ext uri="{BB962C8B-B14F-4D97-AF65-F5344CB8AC3E}">
        <p14:creationId xmlns:p14="http://schemas.microsoft.com/office/powerpoint/2010/main" val="34243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1" presetClass="entr" presetSubtype="0" fill="hold" nodeType="afterEffect">
                                  <p:stCondLst>
                                    <p:cond delay="50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2" presetClass="entr" presetSubtype="4"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0-#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1500"/>
                            </p:stCondLst>
                            <p:childTnLst>
                              <p:par>
                                <p:cTn id="59" presetID="2" presetClass="entr" presetSubtype="8"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0-#ppt_w/2"/>
                                          </p:val>
                                        </p:tav>
                                        <p:tav tm="100000">
                                          <p:val>
                                            <p:strVal val="#ppt_x"/>
                                          </p:val>
                                        </p:tav>
                                      </p:tavLst>
                                    </p:anim>
                                    <p:anim calcmode="lin" valueType="num">
                                      <p:cBhvr additive="base">
                                        <p:cTn id="6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33"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a:t>P</a:t>
            </a:r>
            <a:r>
              <a:rPr lang="en-US" dirty="0"/>
              <a:t>a</a:t>
            </a:r>
            <a:r>
              <a:rPr lang="en" dirty="0"/>
              <a:t>ttern III: </a:t>
            </a:r>
            <a:r>
              <a:rPr lang="en" dirty="0">
                <a:solidFill>
                  <a:srgbClr val="FF0000"/>
                </a:solidFill>
              </a:rPr>
              <a:t>NP</a:t>
            </a:r>
            <a:r>
              <a:rPr lang="en" baseline="-25000" dirty="0">
                <a:solidFill>
                  <a:srgbClr val="FF0000"/>
                </a:solidFill>
              </a:rPr>
              <a:t>1</a:t>
            </a:r>
            <a:r>
              <a:rPr lang="en" dirty="0"/>
              <a:t> – </a:t>
            </a:r>
            <a:r>
              <a:rPr lang="en" dirty="0">
                <a:solidFill>
                  <a:srgbClr val="00B050"/>
                </a:solidFill>
              </a:rPr>
              <a:t>BE</a:t>
            </a:r>
            <a:r>
              <a:rPr lang="en" dirty="0"/>
              <a:t> – </a:t>
            </a:r>
            <a:r>
              <a:rPr lang="en" dirty="0">
                <a:solidFill>
                  <a:srgbClr val="7030A0"/>
                </a:solidFill>
              </a:rPr>
              <a:t>NP</a:t>
            </a:r>
            <a:r>
              <a:rPr lang="en" baseline="-25000" dirty="0">
                <a:solidFill>
                  <a:srgbClr val="7030A0"/>
                </a:solidFill>
              </a:rPr>
              <a:t>1</a:t>
            </a:r>
            <a:endParaRPr dirty="0">
              <a:solidFill>
                <a:srgbClr val="7030A0"/>
              </a:solidFill>
            </a:endParaRPr>
          </a:p>
        </p:txBody>
      </p:sp>
      <p:cxnSp>
        <p:nvCxnSpPr>
          <p:cNvPr id="6" name="Straight Connector 5"/>
          <p:cNvCxnSpPr/>
          <p:nvPr/>
        </p:nvCxnSpPr>
        <p:spPr>
          <a:xfrm flipV="1">
            <a:off x="1411775" y="3891711"/>
            <a:ext cx="6279776"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271472" y="3302987"/>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325990" y="3266095"/>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6" name="Google Shape;68;p14"/>
          <p:cNvSpPr txBox="1">
            <a:spLocks/>
          </p:cNvSpPr>
          <p:nvPr/>
        </p:nvSpPr>
        <p:spPr>
          <a:xfrm>
            <a:off x="1879108" y="1031069"/>
            <a:ext cx="6936956" cy="948503"/>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Neither the Phillies nor the Pirates </a:t>
            </a:r>
            <a:r>
              <a:rPr lang="en-US" dirty="0" smtClean="0">
                <a:solidFill>
                  <a:srgbClr val="00B050"/>
                </a:solidFill>
              </a:rPr>
              <a:t>will be </a:t>
            </a:r>
            <a:r>
              <a:rPr lang="en-US" dirty="0" smtClean="0">
                <a:solidFill>
                  <a:srgbClr val="7030A0"/>
                </a:solidFill>
              </a:rPr>
              <a:t>World Series champions </a:t>
            </a:r>
            <a:r>
              <a:rPr lang="en-US" dirty="0" smtClean="0"/>
              <a:t>this year</a:t>
            </a:r>
            <a:r>
              <a:rPr lang="en-US" dirty="0" smtClean="0">
                <a:solidFill>
                  <a:srgbClr val="FF0000"/>
                </a:solidFill>
              </a:rPr>
              <a:t>.</a:t>
            </a:r>
            <a:endParaRPr lang="en-US" dirty="0"/>
          </a:p>
        </p:txBody>
      </p:sp>
      <p:grpSp>
        <p:nvGrpSpPr>
          <p:cNvPr id="18" name="Group 17"/>
          <p:cNvGrpSpPr/>
          <p:nvPr/>
        </p:nvGrpSpPr>
        <p:grpSpPr>
          <a:xfrm>
            <a:off x="46351" y="3632080"/>
            <a:ext cx="2954459" cy="1546662"/>
            <a:chOff x="-59184" y="3594969"/>
            <a:chExt cx="2954459" cy="1546662"/>
          </a:xfrm>
        </p:grpSpPr>
        <p:pic>
          <p:nvPicPr>
            <p:cNvPr id="19" name="Picture 18"/>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0" name="Rounded Rectangular Callout 19"/>
            <p:cNvSpPr/>
            <p:nvPr/>
          </p:nvSpPr>
          <p:spPr>
            <a:xfrm>
              <a:off x="1229545" y="3613020"/>
              <a:ext cx="1665730"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Let’s split that subject line.</a:t>
              </a:r>
              <a:endParaRPr lang="en-US" sz="1200" dirty="0"/>
            </a:p>
          </p:txBody>
        </p:sp>
      </p:grpSp>
    </p:spTree>
    <p:extLst>
      <p:ext uri="{BB962C8B-B14F-4D97-AF65-F5344CB8AC3E}">
        <p14:creationId xmlns:p14="http://schemas.microsoft.com/office/powerpoint/2010/main" val="207079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a:t>P</a:t>
            </a:r>
            <a:r>
              <a:rPr lang="en-US" dirty="0"/>
              <a:t>a</a:t>
            </a:r>
            <a:r>
              <a:rPr lang="en" dirty="0"/>
              <a:t>ttern III: </a:t>
            </a:r>
            <a:r>
              <a:rPr lang="en" dirty="0">
                <a:solidFill>
                  <a:srgbClr val="FF0000"/>
                </a:solidFill>
              </a:rPr>
              <a:t>NP</a:t>
            </a:r>
            <a:r>
              <a:rPr lang="en" baseline="-25000" dirty="0">
                <a:solidFill>
                  <a:srgbClr val="FF0000"/>
                </a:solidFill>
              </a:rPr>
              <a:t>1</a:t>
            </a:r>
            <a:r>
              <a:rPr lang="en" dirty="0"/>
              <a:t> – </a:t>
            </a:r>
            <a:r>
              <a:rPr lang="en" dirty="0">
                <a:solidFill>
                  <a:srgbClr val="00B050"/>
                </a:solidFill>
              </a:rPr>
              <a:t>BE</a:t>
            </a:r>
            <a:r>
              <a:rPr lang="en" dirty="0"/>
              <a:t> – </a:t>
            </a:r>
            <a:r>
              <a:rPr lang="en" dirty="0">
                <a:solidFill>
                  <a:srgbClr val="7030A0"/>
                </a:solidFill>
              </a:rPr>
              <a:t>NP</a:t>
            </a:r>
            <a:r>
              <a:rPr lang="en" baseline="-25000" dirty="0">
                <a:solidFill>
                  <a:srgbClr val="7030A0"/>
                </a:solidFill>
              </a:rPr>
              <a:t>1</a:t>
            </a:r>
            <a:endParaRPr dirty="0">
              <a:solidFill>
                <a:srgbClr val="7030A0"/>
              </a:solidFill>
            </a:endParaRPr>
          </a:p>
        </p:txBody>
      </p:sp>
      <p:cxnSp>
        <p:nvCxnSpPr>
          <p:cNvPr id="6" name="Straight Connector 5"/>
          <p:cNvCxnSpPr/>
          <p:nvPr/>
        </p:nvCxnSpPr>
        <p:spPr>
          <a:xfrm flipV="1">
            <a:off x="1411775" y="3891711"/>
            <a:ext cx="6279776"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271472" y="3302987"/>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325990" y="3266095"/>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6" name="Google Shape;68;p14"/>
          <p:cNvSpPr txBox="1">
            <a:spLocks/>
          </p:cNvSpPr>
          <p:nvPr/>
        </p:nvSpPr>
        <p:spPr>
          <a:xfrm>
            <a:off x="1879108" y="1031069"/>
            <a:ext cx="6936956" cy="948503"/>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Neither the Phillies nor the Pirates </a:t>
            </a:r>
            <a:r>
              <a:rPr lang="en-US" dirty="0" smtClean="0">
                <a:solidFill>
                  <a:srgbClr val="00B050"/>
                </a:solidFill>
              </a:rPr>
              <a:t>will be </a:t>
            </a:r>
            <a:r>
              <a:rPr lang="en-US" dirty="0" smtClean="0">
                <a:solidFill>
                  <a:srgbClr val="7030A0"/>
                </a:solidFill>
              </a:rPr>
              <a:t>World Series champions </a:t>
            </a:r>
            <a:r>
              <a:rPr lang="en-US" dirty="0" smtClean="0"/>
              <a:t>this year</a:t>
            </a:r>
            <a:r>
              <a:rPr lang="en-US" dirty="0" smtClean="0">
                <a:solidFill>
                  <a:srgbClr val="FF0000"/>
                </a:solidFill>
              </a:rPr>
              <a:t>.</a:t>
            </a:r>
            <a:endParaRPr lang="en-US" dirty="0"/>
          </a:p>
        </p:txBody>
      </p:sp>
      <p:grpSp>
        <p:nvGrpSpPr>
          <p:cNvPr id="18" name="Group 17"/>
          <p:cNvGrpSpPr/>
          <p:nvPr/>
        </p:nvGrpSpPr>
        <p:grpSpPr>
          <a:xfrm>
            <a:off x="46351" y="3632080"/>
            <a:ext cx="2954459" cy="1546662"/>
            <a:chOff x="-59184" y="3594969"/>
            <a:chExt cx="2954459" cy="1546662"/>
          </a:xfrm>
        </p:grpSpPr>
        <p:pic>
          <p:nvPicPr>
            <p:cNvPr id="19" name="Picture 18"/>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0" name="Rounded Rectangular Callout 19"/>
            <p:cNvSpPr/>
            <p:nvPr/>
          </p:nvSpPr>
          <p:spPr>
            <a:xfrm>
              <a:off x="1229545" y="3613020"/>
              <a:ext cx="1665730"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Let’s split that subject line.</a:t>
              </a:r>
              <a:endParaRPr lang="en-US" sz="1200" dirty="0"/>
            </a:p>
          </p:txBody>
        </p:sp>
      </p:grpSp>
      <p:grpSp>
        <p:nvGrpSpPr>
          <p:cNvPr id="22" name="Group 21"/>
          <p:cNvGrpSpPr/>
          <p:nvPr/>
        </p:nvGrpSpPr>
        <p:grpSpPr>
          <a:xfrm>
            <a:off x="595987" y="3046821"/>
            <a:ext cx="3011586" cy="1679996"/>
            <a:chOff x="595987" y="3046821"/>
            <a:chExt cx="3011586" cy="1679996"/>
          </a:xfrm>
        </p:grpSpPr>
        <p:cxnSp>
          <p:nvCxnSpPr>
            <p:cNvPr id="10" name="Straight Connector 9"/>
            <p:cNvCxnSpPr/>
            <p:nvPr/>
          </p:nvCxnSpPr>
          <p:spPr>
            <a:xfrm>
              <a:off x="595987" y="3046821"/>
              <a:ext cx="2227896" cy="1690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602437" y="4709916"/>
              <a:ext cx="2227896" cy="1690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2830333" y="3891711"/>
              <a:ext cx="777240" cy="83210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2810436" y="3063722"/>
              <a:ext cx="779929" cy="82798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810436" y="3046821"/>
              <a:ext cx="19897" cy="1676994"/>
            </a:xfrm>
            <a:prstGeom prst="line">
              <a:avLst/>
            </a:prstGeom>
            <a:ln w="38100">
              <a:prstDash val="dash"/>
            </a:ln>
          </p:spPr>
          <p:style>
            <a:lnRef idx="1">
              <a:schemeClr val="dk1"/>
            </a:lnRef>
            <a:fillRef idx="0">
              <a:schemeClr val="dk1"/>
            </a:fillRef>
            <a:effectRef idx="0">
              <a:schemeClr val="dk1"/>
            </a:effectRef>
            <a:fontRef idx="minor">
              <a:schemeClr val="tx1"/>
            </a:fontRef>
          </p:style>
        </p:cxnSp>
      </p:grpSp>
      <p:cxnSp>
        <p:nvCxnSpPr>
          <p:cNvPr id="21" name="Straight Connector 20"/>
          <p:cNvCxnSpPr/>
          <p:nvPr/>
        </p:nvCxnSpPr>
        <p:spPr>
          <a:xfrm>
            <a:off x="3590365" y="3891711"/>
            <a:ext cx="406483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1237939" y="2655404"/>
            <a:ext cx="1282338"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Phillies</a:t>
            </a:r>
            <a:endParaRPr lang="en-US" sz="2400" dirty="0">
              <a:solidFill>
                <a:srgbClr val="FF0000"/>
              </a:solidFill>
              <a:latin typeface="Arial" panose="020B0604020202020204" pitchFamily="34" charset="0"/>
              <a:cs typeface="Arial" panose="020B0604020202020204" pitchFamily="34" charset="0"/>
            </a:endParaRPr>
          </a:p>
        </p:txBody>
      </p:sp>
      <p:sp>
        <p:nvSpPr>
          <p:cNvPr id="26" name="TextBox 25"/>
          <p:cNvSpPr txBox="1"/>
          <p:nvPr/>
        </p:nvSpPr>
        <p:spPr>
          <a:xfrm>
            <a:off x="1231489" y="4320410"/>
            <a:ext cx="1282338"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Pirates</a:t>
            </a:r>
          </a:p>
        </p:txBody>
      </p:sp>
      <p:sp>
        <p:nvSpPr>
          <p:cNvPr id="27" name="TextBox 26"/>
          <p:cNvSpPr txBox="1"/>
          <p:nvPr/>
        </p:nvSpPr>
        <p:spPr>
          <a:xfrm>
            <a:off x="4390737" y="3426895"/>
            <a:ext cx="1048875"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will be</a:t>
            </a:r>
          </a:p>
        </p:txBody>
      </p:sp>
      <p:sp>
        <p:nvSpPr>
          <p:cNvPr id="28" name="TextBox 27"/>
          <p:cNvSpPr txBox="1"/>
          <p:nvPr/>
        </p:nvSpPr>
        <p:spPr>
          <a:xfrm>
            <a:off x="6029337" y="3420305"/>
            <a:ext cx="1662214"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champions</a:t>
            </a:r>
          </a:p>
        </p:txBody>
      </p:sp>
      <p:cxnSp>
        <p:nvCxnSpPr>
          <p:cNvPr id="29" name="Straight Connector 28"/>
          <p:cNvCxnSpPr/>
          <p:nvPr/>
        </p:nvCxnSpPr>
        <p:spPr>
          <a:xfrm>
            <a:off x="6936602" y="3888560"/>
            <a:ext cx="1291869" cy="12549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rot="2640000">
            <a:off x="6959420" y="4453881"/>
            <a:ext cx="2063015" cy="430887"/>
          </a:xfrm>
          <a:prstGeom prst="rect">
            <a:avLst/>
          </a:prstGeom>
          <a:noFill/>
        </p:spPr>
        <p:txBody>
          <a:bodyPr wrap="square" rtlCol="0">
            <a:spAutoFit/>
          </a:bodyPr>
          <a:lstStyle/>
          <a:p>
            <a:r>
              <a:rPr lang="en-US" sz="2100" dirty="0" smtClean="0">
                <a:solidFill>
                  <a:srgbClr val="1C4587"/>
                </a:solidFill>
                <a:latin typeface="Arial" panose="020B0604020202020204" pitchFamily="34" charset="0"/>
                <a:cs typeface="Arial" panose="020B0604020202020204" pitchFamily="34" charset="0"/>
              </a:rPr>
              <a:t>World</a:t>
            </a:r>
            <a:r>
              <a:rPr lang="en-US" sz="2100" dirty="0" smtClean="0">
                <a:solidFill>
                  <a:schemeClr val="tx1"/>
                </a:solidFill>
                <a:latin typeface="Arial" panose="020B0604020202020204" pitchFamily="34" charset="0"/>
                <a:cs typeface="Arial" panose="020B0604020202020204" pitchFamily="34" charset="0"/>
              </a:rPr>
              <a:t> </a:t>
            </a:r>
            <a:r>
              <a:rPr lang="en-US" sz="2100" dirty="0" smtClean="0">
                <a:solidFill>
                  <a:srgbClr val="1C4587"/>
                </a:solidFill>
                <a:latin typeface="Arial" panose="020B0604020202020204" pitchFamily="34" charset="0"/>
                <a:cs typeface="Arial" panose="020B0604020202020204" pitchFamily="34" charset="0"/>
              </a:rPr>
              <a:t>Series</a:t>
            </a:r>
          </a:p>
        </p:txBody>
      </p:sp>
      <p:cxnSp>
        <p:nvCxnSpPr>
          <p:cNvPr id="32" name="Straight Connector 31"/>
          <p:cNvCxnSpPr/>
          <p:nvPr/>
        </p:nvCxnSpPr>
        <p:spPr>
          <a:xfrm>
            <a:off x="823842" y="3054536"/>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972147" y="4689900"/>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rot="2640000">
            <a:off x="1213587" y="4773451"/>
            <a:ext cx="770135"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p>
        </p:txBody>
      </p:sp>
      <p:sp>
        <p:nvSpPr>
          <p:cNvPr id="35" name="TextBox 34"/>
          <p:cNvSpPr txBox="1"/>
          <p:nvPr/>
        </p:nvSpPr>
        <p:spPr>
          <a:xfrm rot="2640000">
            <a:off x="1080999" y="3172084"/>
            <a:ext cx="770135"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p>
        </p:txBody>
      </p:sp>
      <p:cxnSp>
        <p:nvCxnSpPr>
          <p:cNvPr id="36" name="Straight Connector 35"/>
          <p:cNvCxnSpPr/>
          <p:nvPr/>
        </p:nvCxnSpPr>
        <p:spPr>
          <a:xfrm>
            <a:off x="4995098" y="3877186"/>
            <a:ext cx="1034069" cy="90488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4724978" y="4196078"/>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4707770" y="4192926"/>
            <a:ext cx="64008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rot="2640000">
            <a:off x="4966418" y="4310061"/>
            <a:ext cx="770135"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this</a:t>
            </a:r>
          </a:p>
        </p:txBody>
      </p:sp>
      <p:sp>
        <p:nvSpPr>
          <p:cNvPr id="42" name="TextBox 41"/>
          <p:cNvSpPr txBox="1"/>
          <p:nvPr/>
        </p:nvSpPr>
        <p:spPr>
          <a:xfrm rot="2640000">
            <a:off x="5393472" y="4089576"/>
            <a:ext cx="922709"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year</a:t>
            </a:r>
          </a:p>
        </p:txBody>
      </p:sp>
      <p:sp>
        <p:nvSpPr>
          <p:cNvPr id="43" name="TextBox 42"/>
          <p:cNvSpPr txBox="1"/>
          <p:nvPr/>
        </p:nvSpPr>
        <p:spPr>
          <a:xfrm rot="5400000">
            <a:off x="2131435" y="3790825"/>
            <a:ext cx="1662214" cy="430887"/>
          </a:xfrm>
          <a:prstGeom prst="rect">
            <a:avLst/>
          </a:prstGeom>
          <a:noFill/>
        </p:spPr>
        <p:txBody>
          <a:bodyPr wrap="square" rtlCol="0">
            <a:spAutoFit/>
          </a:bodyPr>
          <a:lstStyle/>
          <a:p>
            <a:r>
              <a:rPr lang="en-US" sz="2100" dirty="0">
                <a:solidFill>
                  <a:srgbClr val="1C4587"/>
                </a:solidFill>
                <a:latin typeface="Arial" panose="020B0604020202020204" pitchFamily="34" charset="0"/>
                <a:cs typeface="Arial" panose="020B0604020202020204" pitchFamily="34" charset="0"/>
              </a:rPr>
              <a:t>n</a:t>
            </a:r>
            <a:r>
              <a:rPr lang="en-US" sz="2100" dirty="0" smtClean="0">
                <a:solidFill>
                  <a:srgbClr val="1C4587"/>
                </a:solidFill>
                <a:latin typeface="Arial" panose="020B0604020202020204" pitchFamily="34" charset="0"/>
                <a:cs typeface="Arial" panose="020B0604020202020204" pitchFamily="34" charset="0"/>
              </a:rPr>
              <a:t>either</a:t>
            </a:r>
            <a:r>
              <a:rPr lang="en-US" sz="2100" dirty="0" smtClean="0">
                <a:solidFill>
                  <a:schemeClr val="tx1"/>
                </a:solidFill>
                <a:latin typeface="Arial" panose="020B0604020202020204" pitchFamily="34" charset="0"/>
                <a:cs typeface="Arial" panose="020B0604020202020204" pitchFamily="34" charset="0"/>
              </a:rPr>
              <a:t> </a:t>
            </a:r>
            <a:r>
              <a:rPr lang="en-US" sz="2100" dirty="0" smtClean="0">
                <a:solidFill>
                  <a:srgbClr val="1C4587"/>
                </a:solidFill>
                <a:latin typeface="Arial" panose="020B0604020202020204" pitchFamily="34" charset="0"/>
                <a:cs typeface="Arial" panose="020B0604020202020204" pitchFamily="34" charset="0"/>
              </a:rPr>
              <a:t>nor</a:t>
            </a:r>
          </a:p>
        </p:txBody>
      </p:sp>
    </p:spTree>
    <p:extLst>
      <p:ext uri="{BB962C8B-B14F-4D97-AF65-F5344CB8AC3E}">
        <p14:creationId xmlns:p14="http://schemas.microsoft.com/office/powerpoint/2010/main" val="42663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ppt_x"/>
                                          </p:val>
                                        </p:tav>
                                      </p:tavLst>
                                    </p:anim>
                                    <p:anim calcmode="lin" valueType="num">
                                      <p:cBhvr additive="base">
                                        <p:cTn id="7" dur="500"/>
                                        <p:tgtEl>
                                          <p:spTgt spid="18"/>
                                        </p:tgtEl>
                                        <p:attrNameLst>
                                          <p:attrName>ppt_y</p:attrName>
                                        </p:attrNameLst>
                                      </p:cBhvr>
                                      <p:tavLst>
                                        <p:tav tm="0">
                                          <p:val>
                                            <p:strVal val="ppt_y"/>
                                          </p:val>
                                        </p:tav>
                                        <p:tav tm="100000">
                                          <p:val>
                                            <p:strVal val="1+ppt_h/2"/>
                                          </p:val>
                                        </p:tav>
                                      </p:tavLst>
                                    </p:anim>
                                    <p:set>
                                      <p:cBhvr>
                                        <p:cTn id="8" dur="1" fill="hold">
                                          <p:stCondLst>
                                            <p:cond delay="499"/>
                                          </p:stCondLst>
                                        </p:cTn>
                                        <p:tgtEl>
                                          <p:spTgt spid="18"/>
                                        </p:tgtEl>
                                        <p:attrNameLst>
                                          <p:attrName>style.visibility</p:attrName>
                                        </p:attrNameLst>
                                      </p:cBhvr>
                                      <p:to>
                                        <p:strVal val="hidden"/>
                                      </p:to>
                                    </p:set>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xit" presetSubtype="2" fill="hold" nodeType="afterEffect">
                                  <p:stCondLst>
                                    <p:cond delay="0"/>
                                  </p:stCondLst>
                                  <p:childTnLst>
                                    <p:anim calcmode="lin" valueType="num">
                                      <p:cBhvr additive="base">
                                        <p:cTn id="15" dur="500"/>
                                        <p:tgtEl>
                                          <p:spTgt spid="6"/>
                                        </p:tgtEl>
                                        <p:attrNameLst>
                                          <p:attrName>ppt_x</p:attrName>
                                        </p:attrNameLst>
                                      </p:cBhvr>
                                      <p:tavLst>
                                        <p:tav tm="0">
                                          <p:val>
                                            <p:strVal val="ppt_x"/>
                                          </p:val>
                                        </p:tav>
                                        <p:tav tm="100000">
                                          <p:val>
                                            <p:strVal val="1+ppt_w/2"/>
                                          </p:val>
                                        </p:tav>
                                      </p:tavLst>
                                    </p:anim>
                                    <p:anim calcmode="lin" valueType="num">
                                      <p:cBhvr additive="base">
                                        <p:cTn id="16" dur="500"/>
                                        <p:tgtEl>
                                          <p:spTgt spid="6"/>
                                        </p:tgtEl>
                                        <p:attrNameLst>
                                          <p:attrName>ppt_y</p:attrName>
                                        </p:attrNameLst>
                                      </p:cBhvr>
                                      <p:tavLst>
                                        <p:tav tm="0">
                                          <p:val>
                                            <p:strVal val="ppt_y"/>
                                          </p:val>
                                        </p:tav>
                                        <p:tav tm="100000">
                                          <p:val>
                                            <p:strVal val="ppt_y"/>
                                          </p:val>
                                        </p:tav>
                                      </p:tavLst>
                                    </p:anim>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0-#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0-#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8"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0-#ppt_w/2"/>
                                          </p:val>
                                        </p:tav>
                                        <p:tav tm="100000">
                                          <p:val>
                                            <p:strVal val="#ppt_x"/>
                                          </p:val>
                                        </p:tav>
                                      </p:tavLst>
                                    </p:anim>
                                    <p:anim calcmode="lin" valueType="num">
                                      <p:cBhvr additive="base">
                                        <p:cTn id="42"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2" presetClass="entr" presetSubtype="8"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0-#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additive="base">
                                        <p:cTn id="70" dur="500" fill="hold"/>
                                        <p:tgtEl>
                                          <p:spTgt spid="34"/>
                                        </p:tgtEl>
                                        <p:attrNameLst>
                                          <p:attrName>ppt_x</p:attrName>
                                        </p:attrNameLst>
                                      </p:cBhvr>
                                      <p:tavLst>
                                        <p:tav tm="0">
                                          <p:val>
                                            <p:strVal val="0-#ppt_w/2"/>
                                          </p:val>
                                        </p:tav>
                                        <p:tav tm="100000">
                                          <p:val>
                                            <p:strVal val="#ppt_x"/>
                                          </p:val>
                                        </p:tav>
                                      </p:tavLst>
                                    </p:anim>
                                    <p:anim calcmode="lin" valueType="num">
                                      <p:cBhvr additive="base">
                                        <p:cTn id="71"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fill="hold"/>
                                        <p:tgtEl>
                                          <p:spTgt spid="36"/>
                                        </p:tgtEl>
                                        <p:attrNameLst>
                                          <p:attrName>ppt_x</p:attrName>
                                        </p:attrNameLst>
                                      </p:cBhvr>
                                      <p:tavLst>
                                        <p:tav tm="0">
                                          <p:val>
                                            <p:strVal val="#ppt_x"/>
                                          </p:val>
                                        </p:tav>
                                        <p:tav tm="100000">
                                          <p:val>
                                            <p:strVal val="#ppt_x"/>
                                          </p:val>
                                        </p:tav>
                                      </p:tavLst>
                                    </p:anim>
                                    <p:anim calcmode="lin" valueType="num">
                                      <p:cBhvr additive="base">
                                        <p:cTn id="77" dur="5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500"/>
                            </p:stCondLst>
                            <p:childTnLst>
                              <p:par>
                                <p:cTn id="79" presetID="2" presetClass="entr" presetSubtype="8"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0-#ppt_w/2"/>
                                          </p:val>
                                        </p:tav>
                                        <p:tav tm="100000">
                                          <p:val>
                                            <p:strVal val="#ppt_x"/>
                                          </p:val>
                                        </p:tav>
                                      </p:tavLst>
                                    </p:anim>
                                    <p:anim calcmode="lin" valueType="num">
                                      <p:cBhvr additive="base">
                                        <p:cTn id="82" dur="500" fill="hold"/>
                                        <p:tgtEl>
                                          <p:spTgt spid="42"/>
                                        </p:tgtEl>
                                        <p:attrNameLst>
                                          <p:attrName>ppt_y</p:attrName>
                                        </p:attrNameLst>
                                      </p:cBhvr>
                                      <p:tavLst>
                                        <p:tav tm="0">
                                          <p:val>
                                            <p:strVal val="#ppt_y"/>
                                          </p:val>
                                        </p:tav>
                                        <p:tav tm="100000">
                                          <p:val>
                                            <p:strVal val="#ppt_y"/>
                                          </p:val>
                                        </p:tav>
                                      </p:tavLst>
                                    </p:anim>
                                  </p:childTnLst>
                                </p:cTn>
                              </p:par>
                            </p:childTnLst>
                          </p:cTn>
                        </p:par>
                        <p:par>
                          <p:cTn id="83" fill="hold">
                            <p:stCondLst>
                              <p:cond delay="1000"/>
                            </p:stCondLst>
                            <p:childTnLst>
                              <p:par>
                                <p:cTn id="84" presetID="2" presetClass="entr" presetSubtype="4" fill="hold" nodeType="after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500" fill="hold"/>
                                        <p:tgtEl>
                                          <p:spTgt spid="39"/>
                                        </p:tgtEl>
                                        <p:attrNameLst>
                                          <p:attrName>ppt_x</p:attrName>
                                        </p:attrNameLst>
                                      </p:cBhvr>
                                      <p:tavLst>
                                        <p:tav tm="0">
                                          <p:val>
                                            <p:strVal val="#ppt_x"/>
                                          </p:val>
                                        </p:tav>
                                        <p:tav tm="100000">
                                          <p:val>
                                            <p:strVal val="#ppt_x"/>
                                          </p:val>
                                        </p:tav>
                                      </p:tavLst>
                                    </p:anim>
                                    <p:anim calcmode="lin" valueType="num">
                                      <p:cBhvr additive="base">
                                        <p:cTn id="87" dur="500" fill="hold"/>
                                        <p:tgtEl>
                                          <p:spTgt spid="39"/>
                                        </p:tgtEl>
                                        <p:attrNameLst>
                                          <p:attrName>ppt_y</p:attrName>
                                        </p:attrNameLst>
                                      </p:cBhvr>
                                      <p:tavLst>
                                        <p:tav tm="0">
                                          <p:val>
                                            <p:strVal val="1+#ppt_h/2"/>
                                          </p:val>
                                        </p:tav>
                                        <p:tav tm="100000">
                                          <p:val>
                                            <p:strVal val="#ppt_y"/>
                                          </p:val>
                                        </p:tav>
                                      </p:tavLst>
                                    </p:anim>
                                  </p:childTnLst>
                                </p:cTn>
                              </p:par>
                            </p:childTnLst>
                          </p:cTn>
                        </p:par>
                        <p:par>
                          <p:cTn id="88" fill="hold">
                            <p:stCondLst>
                              <p:cond delay="1500"/>
                            </p:stCondLst>
                            <p:childTnLst>
                              <p:par>
                                <p:cTn id="89" presetID="2" presetClass="entr" presetSubtype="4" fill="hold" nodeType="after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childTnLst>
                          </p:cTn>
                        </p:par>
                        <p:par>
                          <p:cTn id="93" fill="hold">
                            <p:stCondLst>
                              <p:cond delay="2000"/>
                            </p:stCondLst>
                            <p:childTnLst>
                              <p:par>
                                <p:cTn id="94" presetID="2" presetClass="entr" presetSubtype="8"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additive="base">
                                        <p:cTn id="96" dur="500" fill="hold"/>
                                        <p:tgtEl>
                                          <p:spTgt spid="41"/>
                                        </p:tgtEl>
                                        <p:attrNameLst>
                                          <p:attrName>ppt_x</p:attrName>
                                        </p:attrNameLst>
                                      </p:cBhvr>
                                      <p:tavLst>
                                        <p:tav tm="0">
                                          <p:val>
                                            <p:strVal val="0-#ppt_w/2"/>
                                          </p:val>
                                        </p:tav>
                                        <p:tav tm="100000">
                                          <p:val>
                                            <p:strVal val="#ppt_x"/>
                                          </p:val>
                                        </p:tav>
                                      </p:tavLst>
                                    </p:anim>
                                    <p:anim calcmode="lin" valueType="num">
                                      <p:cBhvr additive="base">
                                        <p:cTn id="97"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31" grpId="0"/>
      <p:bldP spid="34" grpId="0"/>
      <p:bldP spid="35" grpId="0"/>
      <p:bldP spid="41" grpId="0"/>
      <p:bldP spid="42" grpId="0"/>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1941100" y="2512300"/>
            <a:ext cx="2362200" cy="1371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b="0" dirty="0" smtClean="0">
                <a:latin typeface="Caveat"/>
                <a:ea typeface="Caveat"/>
                <a:cs typeface="Caveat"/>
                <a:sym typeface="Caveat"/>
              </a:rPr>
              <a:t>Patterns IV-V use LINKING verbs</a:t>
            </a:r>
            <a:endParaRPr sz="2400" dirty="0">
              <a:latin typeface="Caveat"/>
              <a:ea typeface="Caveat"/>
              <a:cs typeface="Caveat"/>
              <a:sym typeface="Caveat"/>
            </a:endParaRPr>
          </a:p>
        </p:txBody>
      </p:sp>
      <p:sp>
        <p:nvSpPr>
          <p:cNvPr id="125" name="Google Shape;125;p21"/>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rgbClr val="FFFFFF"/>
                </a:solidFill>
              </a:rPr>
              <a:t>34</a:t>
            </a:fld>
            <a:endParaRPr>
              <a:solidFill>
                <a:srgbClr val="FFFFFF"/>
              </a:solidFill>
            </a:endParaRPr>
          </a:p>
        </p:txBody>
      </p:sp>
    </p:spTree>
    <p:extLst>
      <p:ext uri="{BB962C8B-B14F-4D97-AF65-F5344CB8AC3E}">
        <p14:creationId xmlns:p14="http://schemas.microsoft.com/office/powerpoint/2010/main" val="25560939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IV: </a:t>
            </a:r>
            <a:r>
              <a:rPr lang="en" dirty="0" smtClean="0">
                <a:solidFill>
                  <a:srgbClr val="FF0000"/>
                </a:solidFill>
              </a:rPr>
              <a:t>NP</a:t>
            </a:r>
            <a:r>
              <a:rPr lang="en" dirty="0" smtClean="0"/>
              <a:t> – </a:t>
            </a:r>
            <a:r>
              <a:rPr lang="en" dirty="0" smtClean="0">
                <a:solidFill>
                  <a:srgbClr val="00B050"/>
                </a:solidFill>
              </a:rPr>
              <a:t>LV</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335331" y="3584650"/>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995928"/>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702388" y="3006709"/>
            <a:ext cx="447389" cy="57978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13715" y="3117775"/>
            <a:ext cx="57344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LV</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3247811" y="3121619"/>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5094558" y="3117775"/>
            <a:ext cx="794413" cy="461665"/>
          </a:xfrm>
          <a:prstGeom prst="rect">
            <a:avLst/>
          </a:prstGeom>
          <a:noFill/>
        </p:spPr>
        <p:txBody>
          <a:bodyPr wrap="square" rtlCol="0">
            <a:spAutoFit/>
          </a:bodyPr>
          <a:lstStyle/>
          <a:p>
            <a:r>
              <a:rPr lang="en-US" sz="2400" dirty="0" err="1" smtClean="0">
                <a:solidFill>
                  <a:srgbClr val="7030A0"/>
                </a:solidFill>
                <a:latin typeface="Arial" panose="020B0604020202020204" pitchFamily="34" charset="0"/>
                <a:cs typeface="Arial" panose="020B0604020202020204" pitchFamily="34" charset="0"/>
              </a:rPr>
              <a:t>Adj</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452521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 is a Noun Phrase. It is the SUBJECT. </a:t>
            </a:r>
            <a:endParaRPr lang="en-US" dirty="0">
              <a:solidFill>
                <a:srgbClr val="FF0000"/>
              </a:solidFill>
            </a:endParaRPr>
          </a:p>
        </p:txBody>
      </p:sp>
      <p:sp>
        <p:nvSpPr>
          <p:cNvPr id="17" name="Google Shape;68;p14"/>
          <p:cNvSpPr txBox="1">
            <a:spLocks/>
          </p:cNvSpPr>
          <p:nvPr/>
        </p:nvSpPr>
        <p:spPr>
          <a:xfrm>
            <a:off x="1924654" y="1418486"/>
            <a:ext cx="6760919" cy="103972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LV is a LINKING verb: Feel, Seem, Become, Taste, Appear, Sound, Smell, Turn, etc. </a:t>
            </a:r>
            <a:endParaRPr lang="en-US" dirty="0">
              <a:solidFill>
                <a:srgbClr val="00B050"/>
              </a:solidFill>
            </a:endParaRPr>
          </a:p>
        </p:txBody>
      </p:sp>
      <p:sp>
        <p:nvSpPr>
          <p:cNvPr id="18" name="Google Shape;68;p14"/>
          <p:cNvSpPr txBox="1">
            <a:spLocks/>
          </p:cNvSpPr>
          <p:nvPr/>
        </p:nvSpPr>
        <p:spPr>
          <a:xfrm>
            <a:off x="1924654" y="2362084"/>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7030A0"/>
                </a:solidFill>
              </a:rPr>
              <a:t>ADJ is the Predicate Adjective (or Subject Complement)</a:t>
            </a:r>
            <a:endParaRPr lang="en-US" dirty="0">
              <a:solidFill>
                <a:srgbClr val="7030A0"/>
              </a:solidFill>
            </a:endParaRPr>
          </a:p>
        </p:txBody>
      </p:sp>
      <p:grpSp>
        <p:nvGrpSpPr>
          <p:cNvPr id="12" name="Group 11"/>
          <p:cNvGrpSpPr/>
          <p:nvPr/>
        </p:nvGrpSpPr>
        <p:grpSpPr>
          <a:xfrm>
            <a:off x="6055561" y="2995928"/>
            <a:ext cx="3072209" cy="2145702"/>
            <a:chOff x="6055561" y="2995928"/>
            <a:chExt cx="3072209" cy="2145702"/>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5" name="Rounded Rectangular Callout 4"/>
            <p:cNvSpPr/>
            <p:nvPr/>
          </p:nvSpPr>
          <p:spPr>
            <a:xfrm>
              <a:off x="6055561" y="2995928"/>
              <a:ext cx="2011199" cy="1043108"/>
            </a:xfrm>
            <a:prstGeom prst="wedgeRoundRectCallout">
              <a:avLst>
                <a:gd name="adj1" fmla="val 43257"/>
                <a:gd name="adj2" fmla="val 82273"/>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Quiet, Bag Head. There is a critical difference between a TO BE Verb and Linking Verb.</a:t>
              </a:r>
              <a:endParaRPr lang="en-US" sz="1200" dirty="0"/>
            </a:p>
          </p:txBody>
        </p:sp>
      </p:grpSp>
      <p:grpSp>
        <p:nvGrpSpPr>
          <p:cNvPr id="25" name="Group 24"/>
          <p:cNvGrpSpPr/>
          <p:nvPr/>
        </p:nvGrpSpPr>
        <p:grpSpPr>
          <a:xfrm>
            <a:off x="-59184" y="3594969"/>
            <a:ext cx="3306994" cy="1546662"/>
            <a:chOff x="-59184" y="3594969"/>
            <a:chExt cx="3306994" cy="1546662"/>
          </a:xfrm>
        </p:grpSpPr>
        <p:pic>
          <p:nvPicPr>
            <p:cNvPr id="24" name="Picture 23"/>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3" name="Rounded Rectangular Callout 22"/>
            <p:cNvSpPr/>
            <p:nvPr/>
          </p:nvSpPr>
          <p:spPr>
            <a:xfrm>
              <a:off x="1600199" y="3778666"/>
              <a:ext cx="1647611" cy="653317"/>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Pattern II looks just like Pattern IV!!</a:t>
              </a:r>
              <a:endParaRPr lang="en-US" sz="1200" dirty="0"/>
            </a:p>
          </p:txBody>
        </p:sp>
      </p:grpSp>
    </p:spTree>
    <p:extLst>
      <p:ext uri="{BB962C8B-B14F-4D97-AF65-F5344CB8AC3E}">
        <p14:creationId xmlns:p14="http://schemas.microsoft.com/office/powerpoint/2010/main" val="297211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IV: </a:t>
            </a:r>
            <a:r>
              <a:rPr lang="en" dirty="0" smtClean="0">
                <a:solidFill>
                  <a:srgbClr val="FF0000"/>
                </a:solidFill>
              </a:rPr>
              <a:t>NP</a:t>
            </a:r>
            <a:r>
              <a:rPr lang="en" dirty="0" smtClean="0"/>
              <a:t> – </a:t>
            </a:r>
            <a:r>
              <a:rPr lang="en" dirty="0" smtClean="0">
                <a:solidFill>
                  <a:srgbClr val="00B050"/>
                </a:solidFill>
              </a:rPr>
              <a:t>LV</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335331" y="3369498"/>
            <a:ext cx="524881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168791" y="2767624"/>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31393" y="2829726"/>
            <a:ext cx="1204313"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sounds</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3036383" y="2853798"/>
            <a:ext cx="105030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Cost</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5619819" y="2835646"/>
            <a:ext cx="1824236"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outrageous</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890662" y="1372404"/>
            <a:ext cx="6936956"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#1: </a:t>
            </a:r>
            <a:r>
              <a:rPr lang="en-US" dirty="0" smtClean="0">
                <a:solidFill>
                  <a:srgbClr val="FF0000"/>
                </a:solidFill>
              </a:rPr>
              <a:t>The cost of a college education </a:t>
            </a:r>
            <a:r>
              <a:rPr lang="en-US" dirty="0" smtClean="0">
                <a:solidFill>
                  <a:srgbClr val="00B050"/>
                </a:solidFill>
              </a:rPr>
              <a:t>sounds</a:t>
            </a:r>
            <a:r>
              <a:rPr lang="en-US" dirty="0" smtClean="0">
                <a:solidFill>
                  <a:srgbClr val="FF0000"/>
                </a:solidFill>
              </a:rPr>
              <a:t> </a:t>
            </a:r>
            <a:r>
              <a:rPr lang="en-US" dirty="0" smtClean="0">
                <a:solidFill>
                  <a:srgbClr val="7030A0"/>
                </a:solidFill>
              </a:rPr>
              <a:t>outrageous</a:t>
            </a:r>
            <a:r>
              <a:rPr lang="en-US" dirty="0" smtClean="0"/>
              <a:t>.</a:t>
            </a:r>
            <a:endParaRPr lang="en-US" dirty="0"/>
          </a:p>
        </p:txBody>
      </p:sp>
      <p:cxnSp>
        <p:nvCxnSpPr>
          <p:cNvPr id="18" name="Straight Connector 17"/>
          <p:cNvCxnSpPr/>
          <p:nvPr/>
        </p:nvCxnSpPr>
        <p:spPr>
          <a:xfrm>
            <a:off x="2458033" y="3376649"/>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115891" y="3383244"/>
            <a:ext cx="936542" cy="83913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4052433" y="4222376"/>
            <a:ext cx="2560944"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4383064" y="4232302"/>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5062242" y="4217570"/>
            <a:ext cx="919148" cy="91783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rot="2605686">
            <a:off x="2685857" y="3585389"/>
            <a:ext cx="1050302" cy="461665"/>
          </a:xfrm>
          <a:prstGeom prst="rect">
            <a:avLst/>
          </a:prstGeom>
          <a:noFill/>
        </p:spPr>
        <p:txBody>
          <a:bodyPr wrap="square" rtlCol="0">
            <a:spAutoFit/>
          </a:bodyPr>
          <a:lstStyle/>
          <a:p>
            <a:r>
              <a:rPr lang="en-US" sz="2400" dirty="0">
                <a:solidFill>
                  <a:srgbClr val="1C4587"/>
                </a:solidFill>
                <a:latin typeface="Arial" panose="020B0604020202020204" pitchFamily="34" charset="0"/>
                <a:cs typeface="Arial" panose="020B0604020202020204" pitchFamily="34" charset="0"/>
              </a:rPr>
              <a:t>T</a:t>
            </a:r>
            <a:r>
              <a:rPr lang="en-US" sz="2400" dirty="0" smtClean="0">
                <a:solidFill>
                  <a:srgbClr val="1C4587"/>
                </a:solidFill>
                <a:latin typeface="Arial" panose="020B0604020202020204" pitchFamily="34" charset="0"/>
                <a:cs typeface="Arial" panose="020B0604020202020204" pitchFamily="34" charset="0"/>
              </a:rPr>
              <a:t>he</a:t>
            </a:r>
            <a:endParaRPr lang="en-US" sz="2400" dirty="0">
              <a:solidFill>
                <a:srgbClr val="1C4587"/>
              </a:solidFill>
              <a:latin typeface="Arial" panose="020B0604020202020204" pitchFamily="34" charset="0"/>
              <a:cs typeface="Arial" panose="020B0604020202020204" pitchFamily="34" charset="0"/>
            </a:endParaRPr>
          </a:p>
        </p:txBody>
      </p:sp>
      <p:sp>
        <p:nvSpPr>
          <p:cNvPr id="32" name="TextBox 31"/>
          <p:cNvSpPr txBox="1"/>
          <p:nvPr/>
        </p:nvSpPr>
        <p:spPr>
          <a:xfrm rot="2605686">
            <a:off x="3470343" y="3697753"/>
            <a:ext cx="105030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of</a:t>
            </a:r>
            <a:endParaRPr lang="en-US" sz="2400" dirty="0">
              <a:solidFill>
                <a:srgbClr val="1C4587"/>
              </a:solidFill>
              <a:latin typeface="Arial" panose="020B0604020202020204" pitchFamily="34" charset="0"/>
              <a:cs typeface="Arial" panose="020B0604020202020204" pitchFamily="34" charset="0"/>
            </a:endParaRPr>
          </a:p>
        </p:txBody>
      </p:sp>
      <p:sp>
        <p:nvSpPr>
          <p:cNvPr id="33" name="TextBox 32"/>
          <p:cNvSpPr txBox="1"/>
          <p:nvPr/>
        </p:nvSpPr>
        <p:spPr>
          <a:xfrm rot="2605686">
            <a:off x="4642399" y="4479836"/>
            <a:ext cx="105030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a</a:t>
            </a:r>
            <a:endParaRPr lang="en-US" sz="2400" dirty="0">
              <a:solidFill>
                <a:srgbClr val="1C4587"/>
              </a:solidFill>
              <a:latin typeface="Arial" panose="020B0604020202020204" pitchFamily="34" charset="0"/>
              <a:cs typeface="Arial" panose="020B0604020202020204" pitchFamily="34" charset="0"/>
            </a:endParaRPr>
          </a:p>
        </p:txBody>
      </p:sp>
      <p:sp>
        <p:nvSpPr>
          <p:cNvPr id="34" name="TextBox 33"/>
          <p:cNvSpPr txBox="1"/>
          <p:nvPr/>
        </p:nvSpPr>
        <p:spPr>
          <a:xfrm rot="2605686">
            <a:off x="5191485" y="4456357"/>
            <a:ext cx="1284199"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college</a:t>
            </a:r>
            <a:endParaRPr lang="en-US" sz="2400" dirty="0">
              <a:solidFill>
                <a:srgbClr val="1C4587"/>
              </a:solidFill>
              <a:latin typeface="Arial" panose="020B0604020202020204" pitchFamily="34" charset="0"/>
              <a:cs typeface="Arial" panose="020B0604020202020204" pitchFamily="34" charset="0"/>
            </a:endParaRPr>
          </a:p>
        </p:txBody>
      </p:sp>
      <p:sp>
        <p:nvSpPr>
          <p:cNvPr id="35" name="TextBox 34"/>
          <p:cNvSpPr txBox="1"/>
          <p:nvPr/>
        </p:nvSpPr>
        <p:spPr>
          <a:xfrm>
            <a:off x="4744381" y="3810978"/>
            <a:ext cx="1636258"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education</a:t>
            </a:r>
            <a:endParaRPr lang="en-US" sz="2400" dirty="0">
              <a:solidFill>
                <a:srgbClr val="1C4587"/>
              </a:solidFill>
              <a:latin typeface="Arial" panose="020B0604020202020204" pitchFamily="34" charset="0"/>
              <a:cs typeface="Arial" panose="020B0604020202020204" pitchFamily="34" charset="0"/>
            </a:endParaRPr>
          </a:p>
        </p:txBody>
      </p:sp>
      <p:grpSp>
        <p:nvGrpSpPr>
          <p:cNvPr id="24" name="Group 23"/>
          <p:cNvGrpSpPr/>
          <p:nvPr/>
        </p:nvGrpSpPr>
        <p:grpSpPr>
          <a:xfrm>
            <a:off x="6055561" y="2853798"/>
            <a:ext cx="3060776" cy="2289702"/>
            <a:chOff x="6055561" y="2853798"/>
            <a:chExt cx="3060776" cy="2289702"/>
          </a:xfrm>
        </p:grpSpPr>
        <p:pic>
          <p:nvPicPr>
            <p:cNvPr id="25" name="Picture 24"/>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32483" y="3596839"/>
              <a:ext cx="1383854" cy="1546661"/>
            </a:xfrm>
            <a:prstGeom prst="rect">
              <a:avLst/>
            </a:prstGeom>
          </p:spPr>
        </p:pic>
        <p:sp>
          <p:nvSpPr>
            <p:cNvPr id="26" name="Rounded Rectangular Callout 25"/>
            <p:cNvSpPr/>
            <p:nvPr/>
          </p:nvSpPr>
          <p:spPr>
            <a:xfrm>
              <a:off x="6055561" y="2853798"/>
              <a:ext cx="2011199" cy="1185237"/>
            </a:xfrm>
            <a:prstGeom prst="wedgeRoundRectCallout">
              <a:avLst>
                <a:gd name="adj1" fmla="val 43257"/>
                <a:gd name="adj2" fmla="val 82273"/>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Alonzo, can you hear the difference between “The cost IS outrageous” and “The cost SOUNDS outrageous,” Alonzo?</a:t>
              </a:r>
              <a:endParaRPr lang="en-US" sz="1200" dirty="0"/>
            </a:p>
          </p:txBody>
        </p:sp>
      </p:grpSp>
      <p:grpSp>
        <p:nvGrpSpPr>
          <p:cNvPr id="29" name="Group 28"/>
          <p:cNvGrpSpPr/>
          <p:nvPr/>
        </p:nvGrpSpPr>
        <p:grpSpPr>
          <a:xfrm>
            <a:off x="-59184" y="3594969"/>
            <a:ext cx="3306994" cy="1546662"/>
            <a:chOff x="-59184" y="3594969"/>
            <a:chExt cx="3306994" cy="1546662"/>
          </a:xfrm>
        </p:grpSpPr>
        <p:pic>
          <p:nvPicPr>
            <p:cNvPr id="30" name="Picture 29"/>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6" name="Rounded Rectangular Callout 35"/>
            <p:cNvSpPr/>
            <p:nvPr/>
          </p:nvSpPr>
          <p:spPr>
            <a:xfrm>
              <a:off x="1411775" y="3778666"/>
              <a:ext cx="1836035" cy="653317"/>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I can’t hear you through this paper bag.</a:t>
              </a:r>
              <a:endParaRPr lang="en-US" sz="1200" dirty="0"/>
            </a:p>
          </p:txBody>
        </p:sp>
      </p:grpSp>
    </p:spTree>
    <p:extLst>
      <p:ext uri="{BB962C8B-B14F-4D97-AF65-F5344CB8AC3E}">
        <p14:creationId xmlns:p14="http://schemas.microsoft.com/office/powerpoint/2010/main" val="26026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8"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0-#ppt_w/2"/>
                                          </p:val>
                                        </p:tav>
                                        <p:tav tm="100000">
                                          <p:val>
                                            <p:strVal val="#ppt_x"/>
                                          </p:val>
                                        </p:tav>
                                      </p:tavLst>
                                    </p:anim>
                                    <p:anim calcmode="lin" valueType="num">
                                      <p:cBhvr additive="base">
                                        <p:cTn id="49"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 presetClass="entr" presetSubtype="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0-#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0-#ppt_w/2"/>
                                          </p:val>
                                        </p:tav>
                                        <p:tav tm="100000">
                                          <p:val>
                                            <p:strVal val="#ppt_x"/>
                                          </p:val>
                                        </p:tav>
                                      </p:tavLst>
                                    </p:anim>
                                    <p:anim calcmode="lin" valueType="num">
                                      <p:cBhvr additive="base">
                                        <p:cTn id="71"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childTnLst>
                          </p:cTn>
                        </p:par>
                        <p:par>
                          <p:cTn id="78" fill="hold">
                            <p:stCondLst>
                              <p:cond delay="500"/>
                            </p:stCondLst>
                            <p:childTnLst>
                              <p:par>
                                <p:cTn id="79" presetID="2" presetClass="entr" presetSubtype="4"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ppt_x"/>
                                          </p:val>
                                        </p:tav>
                                        <p:tav tm="100000">
                                          <p:val>
                                            <p:strVal val="#ppt_x"/>
                                          </p:val>
                                        </p:tav>
                                      </p:tavLst>
                                    </p:anim>
                                    <p:anim calcmode="lin" valueType="num">
                                      <p:cBhvr additive="base">
                                        <p:cTn id="82" dur="500" fill="hold"/>
                                        <p:tgtEl>
                                          <p:spTgt spid="28"/>
                                        </p:tgtEl>
                                        <p:attrNameLst>
                                          <p:attrName>ppt_y</p:attrName>
                                        </p:attrNameLst>
                                      </p:cBhvr>
                                      <p:tavLst>
                                        <p:tav tm="0">
                                          <p:val>
                                            <p:strVal val="1+#ppt_h/2"/>
                                          </p:val>
                                        </p:tav>
                                        <p:tav tm="100000">
                                          <p:val>
                                            <p:strVal val="#ppt_y"/>
                                          </p:val>
                                        </p:tav>
                                      </p:tavLst>
                                    </p:anim>
                                  </p:childTnLst>
                                </p:cTn>
                              </p:par>
                            </p:childTnLst>
                          </p:cTn>
                        </p:par>
                        <p:par>
                          <p:cTn id="83" fill="hold">
                            <p:stCondLst>
                              <p:cond delay="1000"/>
                            </p:stCondLst>
                            <p:childTnLst>
                              <p:par>
                                <p:cTn id="84" presetID="2" presetClass="entr" presetSubtype="8" fill="hold" grpId="0" nodeType="after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additive="base">
                                        <p:cTn id="86" dur="500" fill="hold"/>
                                        <p:tgtEl>
                                          <p:spTgt spid="33"/>
                                        </p:tgtEl>
                                        <p:attrNameLst>
                                          <p:attrName>ppt_x</p:attrName>
                                        </p:attrNameLst>
                                      </p:cBhvr>
                                      <p:tavLst>
                                        <p:tav tm="0">
                                          <p:val>
                                            <p:strVal val="0-#ppt_w/2"/>
                                          </p:val>
                                        </p:tav>
                                        <p:tav tm="100000">
                                          <p:val>
                                            <p:strVal val="#ppt_x"/>
                                          </p:val>
                                        </p:tav>
                                      </p:tavLst>
                                    </p:anim>
                                    <p:anim calcmode="lin" valueType="num">
                                      <p:cBhvr additive="base">
                                        <p:cTn id="87" dur="500" fill="hold"/>
                                        <p:tgtEl>
                                          <p:spTgt spid="33"/>
                                        </p:tgtEl>
                                        <p:attrNameLst>
                                          <p:attrName>ppt_y</p:attrName>
                                        </p:attrNameLst>
                                      </p:cBhvr>
                                      <p:tavLst>
                                        <p:tav tm="0">
                                          <p:val>
                                            <p:strVal val="#ppt_y"/>
                                          </p:val>
                                        </p:tav>
                                        <p:tav tm="100000">
                                          <p:val>
                                            <p:strVal val="#ppt_y"/>
                                          </p:val>
                                        </p:tav>
                                      </p:tavLst>
                                    </p:anim>
                                  </p:childTnLst>
                                </p:cTn>
                              </p:par>
                            </p:childTnLst>
                          </p:cTn>
                        </p:par>
                        <p:par>
                          <p:cTn id="88" fill="hold">
                            <p:stCondLst>
                              <p:cond delay="1500"/>
                            </p:stCondLst>
                            <p:childTnLst>
                              <p:par>
                                <p:cTn id="89" presetID="2" presetClass="entr" presetSubtype="8"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0-#ppt_w/2"/>
                                          </p:val>
                                        </p:tav>
                                        <p:tav tm="100000">
                                          <p:val>
                                            <p:strVal val="#ppt_x"/>
                                          </p:val>
                                        </p:tav>
                                      </p:tavLst>
                                    </p:anim>
                                    <p:anim calcmode="lin" valueType="num">
                                      <p:cBhvr additive="base">
                                        <p:cTn id="9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ppt_x"/>
                                          </p:val>
                                        </p:tav>
                                        <p:tav tm="100000">
                                          <p:val>
                                            <p:strVal val="#ppt_x"/>
                                          </p:val>
                                        </p:tav>
                                      </p:tavLst>
                                    </p:anim>
                                    <p:anim calcmode="lin" valueType="num">
                                      <p:cBhvr additive="base">
                                        <p:cTn id="10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31" grpId="0"/>
      <p:bldP spid="32" grpId="0"/>
      <p:bldP spid="33" grpId="0"/>
      <p:bldP spid="34"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IV: </a:t>
            </a:r>
            <a:r>
              <a:rPr lang="en" dirty="0" smtClean="0">
                <a:solidFill>
                  <a:srgbClr val="FF0000"/>
                </a:solidFill>
              </a:rPr>
              <a:t>NP</a:t>
            </a:r>
            <a:r>
              <a:rPr lang="en" dirty="0" smtClean="0"/>
              <a:t> – </a:t>
            </a:r>
            <a:r>
              <a:rPr lang="en" dirty="0" smtClean="0">
                <a:solidFill>
                  <a:srgbClr val="00B050"/>
                </a:solidFill>
              </a:rPr>
              <a:t>LV</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335331" y="3369498"/>
            <a:ext cx="524881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855641" y="2767624"/>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2554941" y="2780776"/>
            <a:ext cx="149749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casserole</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732470" y="916490"/>
            <a:ext cx="725333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This casserole </a:t>
            </a:r>
            <a:r>
              <a:rPr lang="en-US" dirty="0" smtClean="0">
                <a:solidFill>
                  <a:srgbClr val="00B050"/>
                </a:solidFill>
              </a:rPr>
              <a:t>looks</a:t>
            </a:r>
            <a:r>
              <a:rPr lang="en-US" dirty="0" smtClean="0">
                <a:solidFill>
                  <a:srgbClr val="FF0000"/>
                </a:solidFill>
              </a:rPr>
              <a:t> </a:t>
            </a:r>
            <a:r>
              <a:rPr lang="en-US" dirty="0" smtClean="0">
                <a:solidFill>
                  <a:srgbClr val="7030A0"/>
                </a:solidFill>
              </a:rPr>
              <a:t>disgusting </a:t>
            </a:r>
            <a:r>
              <a:rPr lang="en-US" dirty="0" smtClean="0"/>
              <a:t>yet</a:t>
            </a:r>
            <a:r>
              <a:rPr lang="en-US" dirty="0" smtClean="0">
                <a:solidFill>
                  <a:srgbClr val="7030A0"/>
                </a:solidFill>
              </a:rPr>
              <a:t> </a:t>
            </a:r>
            <a:r>
              <a:rPr lang="en-US" dirty="0" smtClean="0">
                <a:solidFill>
                  <a:srgbClr val="00B050"/>
                </a:solidFill>
              </a:rPr>
              <a:t>tastes</a:t>
            </a:r>
            <a:r>
              <a:rPr lang="en-US" dirty="0" smtClean="0">
                <a:solidFill>
                  <a:srgbClr val="FF0000"/>
                </a:solidFill>
              </a:rPr>
              <a:t> </a:t>
            </a:r>
            <a:r>
              <a:rPr lang="en-US" dirty="0" smtClean="0">
                <a:solidFill>
                  <a:srgbClr val="7030A0"/>
                </a:solidFill>
              </a:rPr>
              <a:t>yummy</a:t>
            </a:r>
            <a:r>
              <a:rPr lang="en-US" dirty="0" smtClean="0"/>
              <a:t>.</a:t>
            </a:r>
            <a:endParaRPr lang="en-US" dirty="0"/>
          </a:p>
        </p:txBody>
      </p:sp>
      <p:grpSp>
        <p:nvGrpSpPr>
          <p:cNvPr id="29" name="Group 28"/>
          <p:cNvGrpSpPr/>
          <p:nvPr/>
        </p:nvGrpSpPr>
        <p:grpSpPr>
          <a:xfrm>
            <a:off x="0" y="3596838"/>
            <a:ext cx="3600761" cy="1546662"/>
            <a:chOff x="-59184" y="3594969"/>
            <a:chExt cx="3600761" cy="1546662"/>
          </a:xfrm>
        </p:grpSpPr>
        <p:pic>
          <p:nvPicPr>
            <p:cNvPr id="30" name="Picture 29"/>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6" name="Rounded Rectangular Callout 35"/>
            <p:cNvSpPr/>
            <p:nvPr/>
          </p:nvSpPr>
          <p:spPr>
            <a:xfrm>
              <a:off x="1434073" y="3668822"/>
              <a:ext cx="2107504" cy="9050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Wait! There are two verbs, and each has its own Predicate Adjective. Let’s adjust the diagram.</a:t>
              </a:r>
              <a:endParaRPr lang="en-US" sz="1200" dirty="0"/>
            </a:p>
          </p:txBody>
        </p:sp>
      </p:grpSp>
    </p:spTree>
    <p:extLst>
      <p:ext uri="{BB962C8B-B14F-4D97-AF65-F5344CB8AC3E}">
        <p14:creationId xmlns:p14="http://schemas.microsoft.com/office/powerpoint/2010/main" val="224605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IV: </a:t>
            </a:r>
            <a:r>
              <a:rPr lang="en" dirty="0" smtClean="0">
                <a:solidFill>
                  <a:srgbClr val="FF0000"/>
                </a:solidFill>
              </a:rPr>
              <a:t>NP</a:t>
            </a:r>
            <a:r>
              <a:rPr lang="en" dirty="0" smtClean="0"/>
              <a:t> – </a:t>
            </a:r>
            <a:r>
              <a:rPr lang="en" dirty="0" smtClean="0">
                <a:solidFill>
                  <a:srgbClr val="00B050"/>
                </a:solidFill>
              </a:rPr>
              <a:t>LV</a:t>
            </a:r>
            <a:r>
              <a:rPr lang="en" dirty="0" smtClean="0"/>
              <a:t> – </a:t>
            </a:r>
            <a:r>
              <a:rPr lang="en" dirty="0" smtClean="0">
                <a:solidFill>
                  <a:srgbClr val="7030A0"/>
                </a:solidFill>
              </a:rPr>
              <a:t>ADJ</a:t>
            </a:r>
            <a:endParaRPr dirty="0">
              <a:solidFill>
                <a:srgbClr val="7030A0"/>
              </a:solidFill>
            </a:endParaRPr>
          </a:p>
        </p:txBody>
      </p: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2335331" y="2767624"/>
            <a:ext cx="5248810" cy="602430"/>
            <a:chOff x="2335331" y="2767624"/>
            <a:chExt cx="5248810" cy="602430"/>
          </a:xfrm>
        </p:grpSpPr>
        <p:cxnSp>
          <p:nvCxnSpPr>
            <p:cNvPr id="6" name="Straight Connector 5"/>
            <p:cNvCxnSpPr/>
            <p:nvPr/>
          </p:nvCxnSpPr>
          <p:spPr>
            <a:xfrm flipV="1">
              <a:off x="2335331" y="3369498"/>
              <a:ext cx="524881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855641" y="2767624"/>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sp>
        <p:nvSpPr>
          <p:cNvPr id="10" name="TextBox 9"/>
          <p:cNvSpPr txBox="1"/>
          <p:nvPr/>
        </p:nvSpPr>
        <p:spPr>
          <a:xfrm>
            <a:off x="2554941" y="2780776"/>
            <a:ext cx="149749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casserole</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732470" y="916490"/>
            <a:ext cx="725333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This casserole </a:t>
            </a:r>
            <a:r>
              <a:rPr lang="en-US" dirty="0" smtClean="0">
                <a:solidFill>
                  <a:srgbClr val="00B050"/>
                </a:solidFill>
              </a:rPr>
              <a:t>looks</a:t>
            </a:r>
            <a:r>
              <a:rPr lang="en-US" dirty="0" smtClean="0">
                <a:solidFill>
                  <a:srgbClr val="FF0000"/>
                </a:solidFill>
              </a:rPr>
              <a:t> </a:t>
            </a:r>
            <a:r>
              <a:rPr lang="en-US" dirty="0" smtClean="0">
                <a:solidFill>
                  <a:srgbClr val="7030A0"/>
                </a:solidFill>
              </a:rPr>
              <a:t>disgusting </a:t>
            </a:r>
            <a:r>
              <a:rPr lang="en-US" dirty="0" smtClean="0"/>
              <a:t>yet</a:t>
            </a:r>
            <a:r>
              <a:rPr lang="en-US" dirty="0" smtClean="0">
                <a:solidFill>
                  <a:srgbClr val="7030A0"/>
                </a:solidFill>
              </a:rPr>
              <a:t> </a:t>
            </a:r>
            <a:r>
              <a:rPr lang="en-US" dirty="0" smtClean="0">
                <a:solidFill>
                  <a:srgbClr val="00B050"/>
                </a:solidFill>
              </a:rPr>
              <a:t>tastes</a:t>
            </a:r>
            <a:r>
              <a:rPr lang="en-US" dirty="0" smtClean="0">
                <a:solidFill>
                  <a:srgbClr val="FF0000"/>
                </a:solidFill>
              </a:rPr>
              <a:t> </a:t>
            </a:r>
            <a:r>
              <a:rPr lang="en-US" dirty="0" smtClean="0">
                <a:solidFill>
                  <a:srgbClr val="7030A0"/>
                </a:solidFill>
              </a:rPr>
              <a:t>yummy</a:t>
            </a:r>
            <a:r>
              <a:rPr lang="en-US" dirty="0" smtClean="0"/>
              <a:t>.</a:t>
            </a:r>
            <a:endParaRPr lang="en-US" dirty="0"/>
          </a:p>
        </p:txBody>
      </p:sp>
      <p:grpSp>
        <p:nvGrpSpPr>
          <p:cNvPr id="29" name="Group 28"/>
          <p:cNvGrpSpPr/>
          <p:nvPr/>
        </p:nvGrpSpPr>
        <p:grpSpPr>
          <a:xfrm>
            <a:off x="0" y="3596838"/>
            <a:ext cx="3600761" cy="1546662"/>
            <a:chOff x="-59184" y="3594969"/>
            <a:chExt cx="3600761" cy="1546662"/>
          </a:xfrm>
        </p:grpSpPr>
        <p:pic>
          <p:nvPicPr>
            <p:cNvPr id="30" name="Picture 29"/>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6" name="Rounded Rectangular Callout 35"/>
            <p:cNvSpPr/>
            <p:nvPr/>
          </p:nvSpPr>
          <p:spPr>
            <a:xfrm>
              <a:off x="1434073" y="3668822"/>
              <a:ext cx="2107504" cy="9050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Wait! There are two verbs, and each has its own Predicate Adjective. Let’s adjust the diagram.</a:t>
              </a:r>
              <a:endParaRPr lang="en-US" sz="1200" dirty="0"/>
            </a:p>
          </p:txBody>
        </p:sp>
      </p:grpSp>
      <p:grpSp>
        <p:nvGrpSpPr>
          <p:cNvPr id="19" name="Group 18"/>
          <p:cNvGrpSpPr/>
          <p:nvPr/>
        </p:nvGrpSpPr>
        <p:grpSpPr>
          <a:xfrm>
            <a:off x="2335331" y="1939589"/>
            <a:ext cx="6654296" cy="2257944"/>
            <a:chOff x="2335331" y="1943165"/>
            <a:chExt cx="6654296" cy="2257944"/>
          </a:xfrm>
        </p:grpSpPr>
        <p:cxnSp>
          <p:nvCxnSpPr>
            <p:cNvPr id="15" name="Straight Connector 14"/>
            <p:cNvCxnSpPr/>
            <p:nvPr/>
          </p:nvCxnSpPr>
          <p:spPr>
            <a:xfrm flipV="1">
              <a:off x="5450977" y="2537582"/>
              <a:ext cx="353483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5454795" y="4195236"/>
              <a:ext cx="353483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flipH="1">
              <a:off x="4572000" y="2537582"/>
              <a:ext cx="878977" cy="831916"/>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569927" y="3369005"/>
              <a:ext cx="877824" cy="832104"/>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6556609" y="1943165"/>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6571223" y="3598685"/>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447751" y="2545039"/>
              <a:ext cx="0" cy="1650197"/>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2335331" y="3369005"/>
              <a:ext cx="2234596" cy="0"/>
            </a:xfrm>
            <a:prstGeom prst="line">
              <a:avLst/>
            </a:prstGeom>
            <a:ln w="38100"/>
          </p:spPr>
          <p:style>
            <a:lnRef idx="1">
              <a:schemeClr val="dk1"/>
            </a:lnRef>
            <a:fillRef idx="0">
              <a:schemeClr val="dk1"/>
            </a:fillRef>
            <a:effectRef idx="0">
              <a:schemeClr val="dk1"/>
            </a:effectRef>
            <a:fontRef idx="minor">
              <a:schemeClr val="tx1"/>
            </a:fontRef>
          </p:style>
        </p:cxnSp>
      </p:grpSp>
      <p:sp>
        <p:nvSpPr>
          <p:cNvPr id="21" name="TextBox 20"/>
          <p:cNvSpPr txBox="1"/>
          <p:nvPr/>
        </p:nvSpPr>
        <p:spPr>
          <a:xfrm>
            <a:off x="5660394" y="1979517"/>
            <a:ext cx="896215"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looks</a:t>
            </a:r>
            <a:endParaRPr lang="en-US" sz="2400" dirty="0">
              <a:solidFill>
                <a:srgbClr val="00B050"/>
              </a:solidFill>
              <a:latin typeface="Arial" panose="020B0604020202020204" pitchFamily="34" charset="0"/>
              <a:cs typeface="Arial" panose="020B0604020202020204" pitchFamily="34" charset="0"/>
            </a:endParaRPr>
          </a:p>
        </p:txBody>
      </p:sp>
      <p:sp>
        <p:nvSpPr>
          <p:cNvPr id="24" name="TextBox 23"/>
          <p:cNvSpPr txBox="1"/>
          <p:nvPr/>
        </p:nvSpPr>
        <p:spPr>
          <a:xfrm>
            <a:off x="5667964" y="3681179"/>
            <a:ext cx="1064140"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tastes</a:t>
            </a:r>
            <a:endParaRPr lang="en-US" sz="2400" dirty="0">
              <a:solidFill>
                <a:srgbClr val="00B050"/>
              </a:solidFill>
              <a:latin typeface="Arial" panose="020B0604020202020204" pitchFamily="34" charset="0"/>
              <a:cs typeface="Arial" panose="020B0604020202020204" pitchFamily="34" charset="0"/>
            </a:endParaRPr>
          </a:p>
        </p:txBody>
      </p:sp>
      <p:sp>
        <p:nvSpPr>
          <p:cNvPr id="25" name="TextBox 24"/>
          <p:cNvSpPr txBox="1"/>
          <p:nvPr/>
        </p:nvSpPr>
        <p:spPr>
          <a:xfrm>
            <a:off x="7233007" y="1991828"/>
            <a:ext cx="1632697"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disgusting</a:t>
            </a:r>
            <a:endParaRPr lang="en-US" sz="2400" dirty="0">
              <a:solidFill>
                <a:srgbClr val="7030A0"/>
              </a:solidFill>
              <a:latin typeface="Arial" panose="020B0604020202020204" pitchFamily="34" charset="0"/>
              <a:cs typeface="Arial" panose="020B0604020202020204" pitchFamily="34" charset="0"/>
            </a:endParaRPr>
          </a:p>
        </p:txBody>
      </p:sp>
      <p:sp>
        <p:nvSpPr>
          <p:cNvPr id="26" name="TextBox 25"/>
          <p:cNvSpPr txBox="1"/>
          <p:nvPr/>
        </p:nvSpPr>
        <p:spPr>
          <a:xfrm>
            <a:off x="7449875" y="3670575"/>
            <a:ext cx="1261636"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yummy</a:t>
            </a:r>
            <a:endParaRPr lang="en-US" sz="2400" dirty="0">
              <a:solidFill>
                <a:srgbClr val="7030A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2575947" y="3369498"/>
            <a:ext cx="902302" cy="822162"/>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p:cNvSpPr txBox="1"/>
          <p:nvPr/>
        </p:nvSpPr>
        <p:spPr>
          <a:xfrm rot="2518216">
            <a:off x="2847414" y="3516763"/>
            <a:ext cx="851027"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This</a:t>
            </a:r>
            <a:endParaRPr lang="en-US" sz="2400" dirty="0">
              <a:solidFill>
                <a:srgbClr val="1C4587"/>
              </a:solidFill>
              <a:latin typeface="Arial" panose="020B0604020202020204" pitchFamily="34" charset="0"/>
              <a:cs typeface="Arial" panose="020B0604020202020204" pitchFamily="34" charset="0"/>
            </a:endParaRPr>
          </a:p>
        </p:txBody>
      </p:sp>
      <p:sp>
        <p:nvSpPr>
          <p:cNvPr id="31" name="TextBox 30"/>
          <p:cNvSpPr txBox="1"/>
          <p:nvPr/>
        </p:nvSpPr>
        <p:spPr>
          <a:xfrm rot="16200000">
            <a:off x="4891800" y="3134595"/>
            <a:ext cx="666089"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yet</a:t>
            </a:r>
            <a:endParaRPr lang="en-US" sz="2400" dirty="0">
              <a:solidFill>
                <a:srgbClr val="1C45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0610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1+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29"/>
                                        </p:tgtEl>
                                        <p:attrNameLst>
                                          <p:attrName>ppt_x</p:attrName>
                                        </p:attrNameLst>
                                      </p:cBhvr>
                                      <p:tavLst>
                                        <p:tav tm="0">
                                          <p:val>
                                            <p:strVal val="ppt_x"/>
                                          </p:val>
                                        </p:tav>
                                        <p:tav tm="100000">
                                          <p:val>
                                            <p:strVal val="ppt_x"/>
                                          </p:val>
                                        </p:tav>
                                      </p:tavLst>
                                    </p:anim>
                                    <p:anim calcmode="lin" valueType="num">
                                      <p:cBhvr additive="base">
                                        <p:cTn id="17" dur="500"/>
                                        <p:tgtEl>
                                          <p:spTgt spid="29"/>
                                        </p:tgtEl>
                                        <p:attrNameLst>
                                          <p:attrName>ppt_y</p:attrName>
                                        </p:attrNameLst>
                                      </p:cBhvr>
                                      <p:tavLst>
                                        <p:tav tm="0">
                                          <p:val>
                                            <p:strVal val="ppt_y"/>
                                          </p:val>
                                        </p:tav>
                                        <p:tav tm="100000">
                                          <p:val>
                                            <p:strVal val="1+ppt_h/2"/>
                                          </p:val>
                                        </p:tav>
                                      </p:tavLst>
                                    </p:anim>
                                    <p:set>
                                      <p:cBhvr>
                                        <p:cTn id="18" dur="1" fill="hold">
                                          <p:stCondLst>
                                            <p:cond delay="499"/>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12"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0-#ppt_w/2"/>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12"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0-#ppt_w/2"/>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P spid="28" grpId="0"/>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IV: </a:t>
            </a:r>
            <a:r>
              <a:rPr lang="en" dirty="0" smtClean="0">
                <a:solidFill>
                  <a:srgbClr val="FF0000"/>
                </a:solidFill>
              </a:rPr>
              <a:t>NP</a:t>
            </a:r>
            <a:r>
              <a:rPr lang="en" dirty="0" smtClean="0"/>
              <a:t> – </a:t>
            </a:r>
            <a:r>
              <a:rPr lang="en" dirty="0" smtClean="0">
                <a:solidFill>
                  <a:srgbClr val="00B050"/>
                </a:solidFill>
              </a:rPr>
              <a:t>LV</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292723" y="3166064"/>
            <a:ext cx="524881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23100" y="2544580"/>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919647" y="2564190"/>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53992" y="2678751"/>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feel</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3424440" y="2658815"/>
            <a:ext cx="859316"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I</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858625" y="886299"/>
            <a:ext cx="5043216" cy="109341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With this high fever </a:t>
            </a:r>
            <a:r>
              <a:rPr lang="en-US" dirty="0" smtClean="0">
                <a:solidFill>
                  <a:srgbClr val="FF0000"/>
                </a:solidFill>
              </a:rPr>
              <a:t>I </a:t>
            </a:r>
            <a:r>
              <a:rPr lang="en-US" dirty="0" smtClean="0">
                <a:solidFill>
                  <a:srgbClr val="00B050"/>
                </a:solidFill>
              </a:rPr>
              <a:t>feel </a:t>
            </a:r>
            <a:r>
              <a:rPr lang="en-US" dirty="0" smtClean="0">
                <a:solidFill>
                  <a:srgbClr val="7030A0"/>
                </a:solidFill>
              </a:rPr>
              <a:t>under the weather</a:t>
            </a:r>
            <a:r>
              <a:rPr lang="en-US" dirty="0" smtClean="0"/>
              <a:t>.</a:t>
            </a:r>
            <a:endParaRPr lang="en-US" dirty="0"/>
          </a:p>
        </p:txBody>
      </p:sp>
      <p:grpSp>
        <p:nvGrpSpPr>
          <p:cNvPr id="24" name="Group 23"/>
          <p:cNvGrpSpPr/>
          <p:nvPr/>
        </p:nvGrpSpPr>
        <p:grpSpPr>
          <a:xfrm>
            <a:off x="6325645" y="3466577"/>
            <a:ext cx="2802125" cy="1675053"/>
            <a:chOff x="6325645" y="3466577"/>
            <a:chExt cx="2802125" cy="1675053"/>
          </a:xfrm>
        </p:grpSpPr>
        <p:pic>
          <p:nvPicPr>
            <p:cNvPr id="25" name="Picture 24"/>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26" name="Rounded Rectangular Callout 25"/>
            <p:cNvSpPr/>
            <p:nvPr/>
          </p:nvSpPr>
          <p:spPr>
            <a:xfrm>
              <a:off x="6325645" y="3466577"/>
              <a:ext cx="1782160" cy="649945"/>
            </a:xfrm>
            <a:prstGeom prst="wedgeRoundRectCallout">
              <a:avLst>
                <a:gd name="adj1" fmla="val 43257"/>
                <a:gd name="adj2" fmla="val 82273"/>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 . . </a:t>
              </a:r>
              <a:r>
                <a:rPr lang="en-US" sz="1200" dirty="0"/>
                <a:t>b</a:t>
              </a:r>
              <a:r>
                <a:rPr lang="en-US" sz="1200" dirty="0" smtClean="0"/>
                <a:t>ut figuratively an idiom for feeling ill.  </a:t>
              </a:r>
              <a:endParaRPr lang="en-US" sz="1200" dirty="0"/>
            </a:p>
          </p:txBody>
        </p:sp>
      </p:grpSp>
      <p:grpSp>
        <p:nvGrpSpPr>
          <p:cNvPr id="22" name="Group 21"/>
          <p:cNvGrpSpPr/>
          <p:nvPr/>
        </p:nvGrpSpPr>
        <p:grpSpPr>
          <a:xfrm>
            <a:off x="-59184" y="3466578"/>
            <a:ext cx="3483624" cy="1675053"/>
            <a:chOff x="-59184" y="3466578"/>
            <a:chExt cx="3483624" cy="1675053"/>
          </a:xfrm>
        </p:grpSpPr>
        <p:pic>
          <p:nvPicPr>
            <p:cNvPr id="29" name="Picture 28"/>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0" name="Rounded Rectangular Callout 29"/>
            <p:cNvSpPr/>
            <p:nvPr/>
          </p:nvSpPr>
          <p:spPr>
            <a:xfrm>
              <a:off x="1600200" y="3466578"/>
              <a:ext cx="1824240"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Be sure you can recognize that “under the weather” is literally a Prep </a:t>
              </a:r>
              <a:r>
                <a:rPr lang="en-US" sz="1200" dirty="0" smtClean="0"/>
                <a:t>Phrase . . . </a:t>
              </a:r>
              <a:endParaRPr lang="en-US" sz="1200" dirty="0"/>
            </a:p>
          </p:txBody>
        </p:sp>
      </p:grpSp>
      <p:cxnSp>
        <p:nvCxnSpPr>
          <p:cNvPr id="3" name="Straight Connector 2"/>
          <p:cNvCxnSpPr/>
          <p:nvPr/>
        </p:nvCxnSpPr>
        <p:spPr>
          <a:xfrm>
            <a:off x="5710459" y="2204273"/>
            <a:ext cx="187890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5048675" y="1602399"/>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6355624" y="2218591"/>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rot="2542378">
            <a:off x="5013582" y="1588172"/>
            <a:ext cx="1118181"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under</a:t>
            </a:r>
            <a:endParaRPr lang="en-US" sz="2400" dirty="0">
              <a:solidFill>
                <a:srgbClr val="7030A0"/>
              </a:solidFill>
              <a:latin typeface="Arial" panose="020B0604020202020204" pitchFamily="34" charset="0"/>
              <a:cs typeface="Arial" panose="020B0604020202020204" pitchFamily="34" charset="0"/>
            </a:endParaRPr>
          </a:p>
        </p:txBody>
      </p:sp>
      <p:sp>
        <p:nvSpPr>
          <p:cNvPr id="20" name="TextBox 19"/>
          <p:cNvSpPr txBox="1"/>
          <p:nvPr/>
        </p:nvSpPr>
        <p:spPr>
          <a:xfrm rot="2542378">
            <a:off x="6655437" y="2321083"/>
            <a:ext cx="664126"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the</a:t>
            </a:r>
            <a:endParaRPr lang="en-US" sz="2400" dirty="0">
              <a:solidFill>
                <a:srgbClr val="7030A0"/>
              </a:solidFill>
              <a:latin typeface="Arial" panose="020B0604020202020204" pitchFamily="34" charset="0"/>
              <a:cs typeface="Arial" panose="020B0604020202020204" pitchFamily="34" charset="0"/>
            </a:endParaRPr>
          </a:p>
        </p:txBody>
      </p:sp>
      <p:sp>
        <p:nvSpPr>
          <p:cNvPr id="21" name="TextBox 20"/>
          <p:cNvSpPr txBox="1"/>
          <p:nvPr/>
        </p:nvSpPr>
        <p:spPr>
          <a:xfrm>
            <a:off x="6128759" y="1806927"/>
            <a:ext cx="1474225"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weather</a:t>
            </a:r>
            <a:endParaRPr lang="en-US" sz="2400" dirty="0">
              <a:solidFill>
                <a:srgbClr val="7030A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6107172" y="2206419"/>
            <a:ext cx="0" cy="690992"/>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6116233" y="2889647"/>
            <a:ext cx="184360" cy="27641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5919299" y="2908731"/>
            <a:ext cx="182880" cy="27432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911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2"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1+#ppt_w/2"/>
                                          </p:val>
                                        </p:tav>
                                        <p:tav tm="100000">
                                          <p:val>
                                            <p:strVal val="#ppt_x"/>
                                          </p:val>
                                        </p:tav>
                                      </p:tavLst>
                                    </p:anim>
                                    <p:anim calcmode="lin" valueType="num">
                                      <p:cBhvr additive="base">
                                        <p:cTn id="51" dur="500" fill="hold"/>
                                        <p:tgtEl>
                                          <p:spTgt spid="3"/>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2" presetClass="entr" presetSubtype="2"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2" presetClass="entr" presetSubtype="2"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0-#ppt_w/2"/>
                                          </p:val>
                                        </p:tav>
                                        <p:tav tm="100000">
                                          <p:val>
                                            <p:strVal val="#ppt_x"/>
                                          </p:val>
                                        </p:tav>
                                      </p:tavLst>
                                    </p:anim>
                                    <p:anim calcmode="lin" valueType="num">
                                      <p:cBhvr additive="base">
                                        <p:cTn id="67" dur="500" fill="hold"/>
                                        <p:tgtEl>
                                          <p:spTgt spid="19"/>
                                        </p:tgtEl>
                                        <p:attrNameLst>
                                          <p:attrName>ppt_y</p:attrName>
                                        </p:attrNameLst>
                                      </p:cBhvr>
                                      <p:tavLst>
                                        <p:tav tm="0">
                                          <p:val>
                                            <p:strVal val="#ppt_y"/>
                                          </p:val>
                                        </p:tav>
                                        <p:tav tm="100000">
                                          <p:val>
                                            <p:strVal val="#ppt_y"/>
                                          </p:val>
                                        </p:tav>
                                      </p:tavLst>
                                    </p:anim>
                                  </p:childTnLst>
                                </p:cTn>
                              </p:par>
                            </p:childTnLst>
                          </p:cTn>
                        </p:par>
                        <p:par>
                          <p:cTn id="68" fill="hold">
                            <p:stCondLst>
                              <p:cond delay="500"/>
                            </p:stCondLst>
                            <p:childTnLst>
                              <p:par>
                                <p:cTn id="69" presetID="2" presetClass="entr" presetSubtype="8"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0-#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1000"/>
                            </p:stCondLst>
                            <p:childTnLst>
                              <p:par>
                                <p:cTn id="74" presetID="2" presetClass="entr" presetSubtype="8"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0-#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500" fill="hold"/>
                                        <p:tgtEl>
                                          <p:spTgt spid="5"/>
                                        </p:tgtEl>
                                        <p:attrNameLst>
                                          <p:attrName>ppt_x</p:attrName>
                                        </p:attrNameLst>
                                      </p:cBhvr>
                                      <p:tavLst>
                                        <p:tav tm="0">
                                          <p:val>
                                            <p:strVal val="#ppt_x"/>
                                          </p:val>
                                        </p:tav>
                                        <p:tav tm="100000">
                                          <p:val>
                                            <p:strVal val="#ppt_x"/>
                                          </p:val>
                                        </p:tav>
                                      </p:tavLst>
                                    </p:anim>
                                    <p:anim calcmode="lin" valueType="num">
                                      <p:cBhvr additive="base">
                                        <p:cTn id="83" dur="500" fill="hold"/>
                                        <p:tgtEl>
                                          <p:spTgt spid="5"/>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500" fill="hold"/>
                                        <p:tgtEl>
                                          <p:spTgt spid="12"/>
                                        </p:tgtEl>
                                        <p:attrNameLst>
                                          <p:attrName>ppt_x</p:attrName>
                                        </p:attrNameLst>
                                      </p:cBhvr>
                                      <p:tavLst>
                                        <p:tav tm="0">
                                          <p:val>
                                            <p:strVal val="#ppt_x"/>
                                          </p:val>
                                        </p:tav>
                                        <p:tav tm="100000">
                                          <p:val>
                                            <p:strVal val="#ppt_x"/>
                                          </p:val>
                                        </p:tav>
                                      </p:tavLst>
                                    </p:anim>
                                    <p:anim calcmode="lin" valueType="num">
                                      <p:cBhvr additive="base">
                                        <p:cTn id="87" dur="500" fill="hold"/>
                                        <p:tgtEl>
                                          <p:spTgt spid="12"/>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ppt_x"/>
                                          </p:val>
                                        </p:tav>
                                        <p:tav tm="100000">
                                          <p:val>
                                            <p:strVal val="#ppt_x"/>
                                          </p:val>
                                        </p:tav>
                                      </p:tavLst>
                                    </p:anim>
                                    <p:anim calcmode="lin" valueType="num">
                                      <p:cBhvr additive="base">
                                        <p:cTn id="9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1941100" y="2512300"/>
            <a:ext cx="2362200" cy="1371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b="0" dirty="0" smtClean="0">
                <a:latin typeface="Caveat"/>
                <a:ea typeface="Caveat"/>
                <a:cs typeface="Caveat"/>
                <a:sym typeface="Caveat"/>
              </a:rPr>
              <a:t>Patterns I-III </a:t>
            </a:r>
            <a:br>
              <a:rPr lang="en-US" sz="2400" b="0" dirty="0" smtClean="0">
                <a:latin typeface="Caveat"/>
                <a:ea typeface="Caveat"/>
                <a:cs typeface="Caveat"/>
                <a:sym typeface="Caveat"/>
              </a:rPr>
            </a:br>
            <a:r>
              <a:rPr lang="en-US" sz="2400" b="0" dirty="0" smtClean="0">
                <a:latin typeface="Caveat"/>
                <a:ea typeface="Caveat"/>
                <a:cs typeface="Caveat"/>
                <a:sym typeface="Caveat"/>
              </a:rPr>
              <a:t>use TO BE verbs</a:t>
            </a:r>
            <a:endParaRPr sz="2400" dirty="0">
              <a:latin typeface="Caveat"/>
              <a:ea typeface="Caveat"/>
              <a:cs typeface="Caveat"/>
              <a:sym typeface="Caveat"/>
            </a:endParaRPr>
          </a:p>
        </p:txBody>
      </p:sp>
      <p:sp>
        <p:nvSpPr>
          <p:cNvPr id="125" name="Google Shape;125;p21"/>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rgbClr val="FFFFFF"/>
                </a:solidFill>
              </a:rPr>
              <a:t>4</a:t>
            </a:fld>
            <a:endParaRPr>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IV: </a:t>
            </a:r>
            <a:r>
              <a:rPr lang="en" dirty="0" smtClean="0">
                <a:solidFill>
                  <a:srgbClr val="FF0000"/>
                </a:solidFill>
              </a:rPr>
              <a:t>NP</a:t>
            </a:r>
            <a:r>
              <a:rPr lang="en" dirty="0" smtClean="0"/>
              <a:t> – </a:t>
            </a:r>
            <a:r>
              <a:rPr lang="en" dirty="0" smtClean="0">
                <a:solidFill>
                  <a:srgbClr val="00B050"/>
                </a:solidFill>
              </a:rPr>
              <a:t>LV</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292723" y="3166064"/>
            <a:ext cx="524881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23100" y="2544580"/>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919647" y="2564190"/>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53992" y="2678751"/>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feel</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3424440" y="2658815"/>
            <a:ext cx="859316"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I</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858625" y="886299"/>
            <a:ext cx="5043216" cy="109341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With this high fever </a:t>
            </a:r>
            <a:r>
              <a:rPr lang="en-US" dirty="0" smtClean="0">
                <a:solidFill>
                  <a:srgbClr val="FF0000"/>
                </a:solidFill>
              </a:rPr>
              <a:t>I </a:t>
            </a:r>
            <a:r>
              <a:rPr lang="en-US" dirty="0" smtClean="0">
                <a:solidFill>
                  <a:srgbClr val="00B050"/>
                </a:solidFill>
              </a:rPr>
              <a:t>feel </a:t>
            </a:r>
            <a:r>
              <a:rPr lang="en-US" dirty="0" smtClean="0">
                <a:solidFill>
                  <a:srgbClr val="7030A0"/>
                </a:solidFill>
              </a:rPr>
              <a:t>under the weather</a:t>
            </a:r>
            <a:r>
              <a:rPr lang="en-US" dirty="0" smtClean="0"/>
              <a:t>.</a:t>
            </a:r>
            <a:endParaRPr lang="en-US" dirty="0"/>
          </a:p>
        </p:txBody>
      </p:sp>
      <p:grpSp>
        <p:nvGrpSpPr>
          <p:cNvPr id="24" name="Group 23"/>
          <p:cNvGrpSpPr/>
          <p:nvPr/>
        </p:nvGrpSpPr>
        <p:grpSpPr>
          <a:xfrm>
            <a:off x="6325645" y="3466577"/>
            <a:ext cx="2802125" cy="1675053"/>
            <a:chOff x="6325645" y="3466577"/>
            <a:chExt cx="2802125" cy="1675053"/>
          </a:xfrm>
        </p:grpSpPr>
        <p:pic>
          <p:nvPicPr>
            <p:cNvPr id="25" name="Picture 24"/>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26" name="Rounded Rectangular Callout 25"/>
            <p:cNvSpPr/>
            <p:nvPr/>
          </p:nvSpPr>
          <p:spPr>
            <a:xfrm>
              <a:off x="6325645" y="3466577"/>
              <a:ext cx="1782160" cy="649945"/>
            </a:xfrm>
            <a:prstGeom prst="wedgeRoundRectCallout">
              <a:avLst>
                <a:gd name="adj1" fmla="val 43257"/>
                <a:gd name="adj2" fmla="val 82273"/>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 . . </a:t>
              </a:r>
              <a:r>
                <a:rPr lang="en-US" sz="1200" dirty="0"/>
                <a:t>b</a:t>
              </a:r>
              <a:r>
                <a:rPr lang="en-US" sz="1200" dirty="0" smtClean="0"/>
                <a:t>ut figuratively an idiom for feeling ill.  </a:t>
              </a:r>
              <a:endParaRPr lang="en-US" sz="1200" dirty="0"/>
            </a:p>
          </p:txBody>
        </p:sp>
      </p:grpSp>
      <p:grpSp>
        <p:nvGrpSpPr>
          <p:cNvPr id="22" name="Group 21"/>
          <p:cNvGrpSpPr/>
          <p:nvPr/>
        </p:nvGrpSpPr>
        <p:grpSpPr>
          <a:xfrm>
            <a:off x="-59184" y="3466578"/>
            <a:ext cx="3483624" cy="1675053"/>
            <a:chOff x="-59184" y="3466578"/>
            <a:chExt cx="3483624" cy="1675053"/>
          </a:xfrm>
        </p:grpSpPr>
        <p:pic>
          <p:nvPicPr>
            <p:cNvPr id="29" name="Picture 28"/>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0" name="Rounded Rectangular Callout 29"/>
            <p:cNvSpPr/>
            <p:nvPr/>
          </p:nvSpPr>
          <p:spPr>
            <a:xfrm>
              <a:off x="1600200" y="3466578"/>
              <a:ext cx="1824240"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Be sure you can recognize that “under the weather” is literally a Prep </a:t>
              </a:r>
              <a:r>
                <a:rPr lang="en-US" sz="1200" dirty="0" smtClean="0"/>
                <a:t>Phrase . . . </a:t>
              </a:r>
              <a:endParaRPr lang="en-US" sz="1200" dirty="0"/>
            </a:p>
          </p:txBody>
        </p:sp>
      </p:grpSp>
      <p:cxnSp>
        <p:nvCxnSpPr>
          <p:cNvPr id="3" name="Straight Connector 2"/>
          <p:cNvCxnSpPr/>
          <p:nvPr/>
        </p:nvCxnSpPr>
        <p:spPr>
          <a:xfrm>
            <a:off x="5710459" y="2204273"/>
            <a:ext cx="187890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5048675" y="1602399"/>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6355624" y="2218591"/>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rot="2542378">
            <a:off x="5013582" y="1588172"/>
            <a:ext cx="1118181"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under</a:t>
            </a:r>
            <a:endParaRPr lang="en-US" sz="2400" dirty="0">
              <a:solidFill>
                <a:srgbClr val="7030A0"/>
              </a:solidFill>
              <a:latin typeface="Arial" panose="020B0604020202020204" pitchFamily="34" charset="0"/>
              <a:cs typeface="Arial" panose="020B0604020202020204" pitchFamily="34" charset="0"/>
            </a:endParaRPr>
          </a:p>
        </p:txBody>
      </p:sp>
      <p:sp>
        <p:nvSpPr>
          <p:cNvPr id="20" name="TextBox 19"/>
          <p:cNvSpPr txBox="1"/>
          <p:nvPr/>
        </p:nvSpPr>
        <p:spPr>
          <a:xfrm rot="2542378">
            <a:off x="6655437" y="2321083"/>
            <a:ext cx="664126"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the</a:t>
            </a:r>
            <a:endParaRPr lang="en-US" sz="2400" dirty="0">
              <a:solidFill>
                <a:srgbClr val="7030A0"/>
              </a:solidFill>
              <a:latin typeface="Arial" panose="020B0604020202020204" pitchFamily="34" charset="0"/>
              <a:cs typeface="Arial" panose="020B0604020202020204" pitchFamily="34" charset="0"/>
            </a:endParaRPr>
          </a:p>
        </p:txBody>
      </p:sp>
      <p:sp>
        <p:nvSpPr>
          <p:cNvPr id="21" name="TextBox 20"/>
          <p:cNvSpPr txBox="1"/>
          <p:nvPr/>
        </p:nvSpPr>
        <p:spPr>
          <a:xfrm>
            <a:off x="6128759" y="1806927"/>
            <a:ext cx="1474225"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weather</a:t>
            </a:r>
            <a:endParaRPr lang="en-US" sz="2400" dirty="0">
              <a:solidFill>
                <a:srgbClr val="7030A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6107172" y="2206419"/>
            <a:ext cx="0" cy="690992"/>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6116233" y="2889647"/>
            <a:ext cx="184360" cy="27641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5919299" y="2908731"/>
            <a:ext cx="182880" cy="27432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5048675" y="4116522"/>
            <a:ext cx="1853166"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flipV="1">
            <a:off x="4264793" y="3370790"/>
            <a:ext cx="823129" cy="759507"/>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flipV="1">
            <a:off x="5343974" y="4128067"/>
            <a:ext cx="823129" cy="759507"/>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flipV="1">
            <a:off x="6194279" y="4138196"/>
            <a:ext cx="823129" cy="759507"/>
          </a:xfrm>
          <a:prstGeom prst="line">
            <a:avLst/>
          </a:prstGeom>
          <a:ln w="38100"/>
        </p:spPr>
        <p:style>
          <a:lnRef idx="1">
            <a:schemeClr val="dk1"/>
          </a:lnRef>
          <a:fillRef idx="0">
            <a:schemeClr val="dk1"/>
          </a:fillRef>
          <a:effectRef idx="0">
            <a:schemeClr val="dk1"/>
          </a:effectRef>
          <a:fontRef idx="minor">
            <a:schemeClr val="tx1"/>
          </a:fontRef>
        </p:style>
      </p:cxnSp>
      <p:sp>
        <p:nvSpPr>
          <p:cNvPr id="34" name="TextBox 33"/>
          <p:cNvSpPr txBox="1"/>
          <p:nvPr/>
        </p:nvSpPr>
        <p:spPr>
          <a:xfrm rot="2542378">
            <a:off x="4575328" y="3482948"/>
            <a:ext cx="753411"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with</a:t>
            </a:r>
            <a:endParaRPr lang="en-US" sz="2400" dirty="0">
              <a:solidFill>
                <a:srgbClr val="1C4587"/>
              </a:solidFill>
              <a:latin typeface="Arial" panose="020B0604020202020204" pitchFamily="34" charset="0"/>
              <a:cs typeface="Arial" panose="020B0604020202020204" pitchFamily="34" charset="0"/>
            </a:endParaRPr>
          </a:p>
        </p:txBody>
      </p:sp>
      <p:sp>
        <p:nvSpPr>
          <p:cNvPr id="35" name="TextBox 34"/>
          <p:cNvSpPr txBox="1"/>
          <p:nvPr/>
        </p:nvSpPr>
        <p:spPr>
          <a:xfrm>
            <a:off x="5553897" y="3693053"/>
            <a:ext cx="1043587"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fever</a:t>
            </a:r>
            <a:endParaRPr lang="en-US" sz="2400" dirty="0">
              <a:solidFill>
                <a:srgbClr val="1C4587"/>
              </a:solidFill>
              <a:latin typeface="Arial" panose="020B0604020202020204" pitchFamily="34" charset="0"/>
              <a:cs typeface="Arial" panose="020B0604020202020204" pitchFamily="34" charset="0"/>
            </a:endParaRPr>
          </a:p>
        </p:txBody>
      </p:sp>
      <p:sp>
        <p:nvSpPr>
          <p:cNvPr id="36" name="TextBox 35"/>
          <p:cNvSpPr txBox="1"/>
          <p:nvPr/>
        </p:nvSpPr>
        <p:spPr>
          <a:xfrm rot="2542378">
            <a:off x="5717848" y="4252118"/>
            <a:ext cx="66412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this</a:t>
            </a:r>
            <a:endParaRPr lang="en-US" sz="2400" dirty="0">
              <a:solidFill>
                <a:srgbClr val="1C4587"/>
              </a:solidFill>
              <a:latin typeface="Arial" panose="020B0604020202020204" pitchFamily="34" charset="0"/>
              <a:cs typeface="Arial" panose="020B0604020202020204" pitchFamily="34" charset="0"/>
            </a:endParaRPr>
          </a:p>
        </p:txBody>
      </p:sp>
      <p:sp>
        <p:nvSpPr>
          <p:cNvPr id="37" name="TextBox 36"/>
          <p:cNvSpPr txBox="1"/>
          <p:nvPr/>
        </p:nvSpPr>
        <p:spPr>
          <a:xfrm rot="2542378">
            <a:off x="6592233" y="4301903"/>
            <a:ext cx="772864"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high</a:t>
            </a:r>
            <a:endParaRPr lang="en-US" sz="2400" dirty="0">
              <a:solidFill>
                <a:srgbClr val="1C45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82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2"/>
                                        </p:tgtEl>
                                        <p:attrNameLst>
                                          <p:attrName>ppt_x</p:attrName>
                                        </p:attrNameLst>
                                      </p:cBhvr>
                                      <p:tavLst>
                                        <p:tav tm="0">
                                          <p:val>
                                            <p:strVal val="ppt_x"/>
                                          </p:val>
                                        </p:tav>
                                        <p:tav tm="100000">
                                          <p:val>
                                            <p:strVal val="ppt_x"/>
                                          </p:val>
                                        </p:tav>
                                      </p:tavLst>
                                    </p:anim>
                                    <p:anim calcmode="lin" valueType="num">
                                      <p:cBhvr additive="base">
                                        <p:cTn id="7" dur="500"/>
                                        <p:tgtEl>
                                          <p:spTgt spid="22"/>
                                        </p:tgtEl>
                                        <p:attrNameLst>
                                          <p:attrName>ppt_y</p:attrName>
                                        </p:attrNameLst>
                                      </p:cBhvr>
                                      <p:tavLst>
                                        <p:tav tm="0">
                                          <p:val>
                                            <p:strVal val="ppt_y"/>
                                          </p:val>
                                        </p:tav>
                                        <p:tav tm="100000">
                                          <p:val>
                                            <p:strVal val="1+ppt_h/2"/>
                                          </p:val>
                                        </p:tav>
                                      </p:tavLst>
                                    </p:anim>
                                    <p:set>
                                      <p:cBhvr>
                                        <p:cTn id="8" dur="1" fill="hold">
                                          <p:stCondLst>
                                            <p:cond delay="499"/>
                                          </p:stCondLst>
                                        </p:cTn>
                                        <p:tgtEl>
                                          <p:spTgt spid="22"/>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4"/>
                                        </p:tgtEl>
                                        <p:attrNameLst>
                                          <p:attrName>ppt_x</p:attrName>
                                        </p:attrNameLst>
                                      </p:cBhvr>
                                      <p:tavLst>
                                        <p:tav tm="0">
                                          <p:val>
                                            <p:strVal val="ppt_x"/>
                                          </p:val>
                                        </p:tav>
                                        <p:tav tm="100000">
                                          <p:val>
                                            <p:strVal val="ppt_x"/>
                                          </p:val>
                                        </p:tav>
                                      </p:tavLst>
                                    </p:anim>
                                    <p:anim calcmode="lin" valueType="num">
                                      <p:cBhvr additive="base">
                                        <p:cTn id="11" dur="500"/>
                                        <p:tgtEl>
                                          <p:spTgt spid="24"/>
                                        </p:tgtEl>
                                        <p:attrNameLst>
                                          <p:attrName>ppt_y</p:attrName>
                                        </p:attrNameLst>
                                      </p:cBhvr>
                                      <p:tavLst>
                                        <p:tav tm="0">
                                          <p:val>
                                            <p:strVal val="ppt_y"/>
                                          </p:val>
                                        </p:tav>
                                        <p:tav tm="100000">
                                          <p:val>
                                            <p:strVal val="1+ppt_h/2"/>
                                          </p:val>
                                        </p:tav>
                                      </p:tavLst>
                                    </p:anim>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1+#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 presetClass="entr" presetSubtype="2"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1+#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 presetClass="entr" presetSubtype="8"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0-#ppt_w/2"/>
                                          </p:val>
                                        </p:tav>
                                        <p:tav tm="100000">
                                          <p:val>
                                            <p:strVal val="#ppt_x"/>
                                          </p:val>
                                        </p:tav>
                                      </p:tavLst>
                                    </p:anim>
                                    <p:anim calcmode="lin" valueType="num">
                                      <p:cBhvr additive="base">
                                        <p:cTn id="49" dur="500" fill="hold"/>
                                        <p:tgtEl>
                                          <p:spTgt spid="36"/>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 presetClass="entr" presetSubtype="2"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1+#ppt_w/2"/>
                                          </p:val>
                                        </p:tav>
                                        <p:tav tm="100000">
                                          <p:val>
                                            <p:strVal val="#ppt_x"/>
                                          </p:val>
                                        </p:tav>
                                      </p:tavLst>
                                    </p:anim>
                                    <p:anim calcmode="lin" valueType="num">
                                      <p:cBhvr additive="base">
                                        <p:cTn id="5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IV: </a:t>
            </a:r>
            <a:r>
              <a:rPr lang="en" dirty="0" smtClean="0">
                <a:solidFill>
                  <a:srgbClr val="FF0000"/>
                </a:solidFill>
              </a:rPr>
              <a:t>NP</a:t>
            </a:r>
            <a:r>
              <a:rPr lang="en" dirty="0" smtClean="0"/>
              <a:t> – </a:t>
            </a:r>
            <a:r>
              <a:rPr lang="en" dirty="0" smtClean="0">
                <a:solidFill>
                  <a:srgbClr val="00B050"/>
                </a:solidFill>
              </a:rPr>
              <a:t>LV</a:t>
            </a:r>
            <a:r>
              <a:rPr lang="en" dirty="0" smtClean="0"/>
              <a:t> – </a:t>
            </a:r>
            <a:r>
              <a:rPr lang="en" dirty="0" smtClean="0">
                <a:solidFill>
                  <a:srgbClr val="7030A0"/>
                </a:solidFill>
              </a:rPr>
              <a:t>ADJ</a:t>
            </a:r>
            <a:endParaRPr dirty="0">
              <a:solidFill>
                <a:srgbClr val="7030A0"/>
              </a:solidFill>
            </a:endParaRPr>
          </a:p>
        </p:txBody>
      </p:sp>
      <p:cxnSp>
        <p:nvCxnSpPr>
          <p:cNvPr id="6" name="Straight Connector 5"/>
          <p:cNvCxnSpPr/>
          <p:nvPr/>
        </p:nvCxnSpPr>
        <p:spPr>
          <a:xfrm flipV="1">
            <a:off x="2292723" y="3166064"/>
            <a:ext cx="524881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23100" y="2544580"/>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919647" y="2564190"/>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53992" y="2678751"/>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feel</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3424440" y="2658815"/>
            <a:ext cx="859316"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I</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858625" y="886299"/>
            <a:ext cx="5043216" cy="109341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With this high fever </a:t>
            </a:r>
            <a:r>
              <a:rPr lang="en-US" dirty="0" smtClean="0">
                <a:solidFill>
                  <a:srgbClr val="FF0000"/>
                </a:solidFill>
              </a:rPr>
              <a:t>I </a:t>
            </a:r>
            <a:r>
              <a:rPr lang="en-US" dirty="0" smtClean="0">
                <a:solidFill>
                  <a:srgbClr val="00B050"/>
                </a:solidFill>
              </a:rPr>
              <a:t>feel </a:t>
            </a:r>
            <a:r>
              <a:rPr lang="en-US" dirty="0" smtClean="0">
                <a:solidFill>
                  <a:srgbClr val="7030A0"/>
                </a:solidFill>
              </a:rPr>
              <a:t>under the weather</a:t>
            </a:r>
            <a:r>
              <a:rPr lang="en-US" dirty="0" smtClean="0"/>
              <a:t>.</a:t>
            </a:r>
            <a:endParaRPr lang="en-US" dirty="0"/>
          </a:p>
        </p:txBody>
      </p:sp>
      <p:grpSp>
        <p:nvGrpSpPr>
          <p:cNvPr id="22" name="Group 21"/>
          <p:cNvGrpSpPr/>
          <p:nvPr/>
        </p:nvGrpSpPr>
        <p:grpSpPr>
          <a:xfrm>
            <a:off x="-59184" y="3466578"/>
            <a:ext cx="3877926" cy="1675053"/>
            <a:chOff x="-59184" y="3466578"/>
            <a:chExt cx="3877926" cy="1675053"/>
          </a:xfrm>
        </p:grpSpPr>
        <p:pic>
          <p:nvPicPr>
            <p:cNvPr id="29" name="Picture 28"/>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0" name="Rounded Rectangular Callout 29"/>
            <p:cNvSpPr/>
            <p:nvPr/>
          </p:nvSpPr>
          <p:spPr>
            <a:xfrm>
              <a:off x="1600199" y="3466578"/>
              <a:ext cx="2218543"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“With this high fever” could modify how I </a:t>
              </a:r>
              <a:r>
                <a:rPr lang="en-US" sz="1200" u="sng" dirty="0" smtClean="0"/>
                <a:t>feel</a:t>
              </a:r>
              <a:r>
                <a:rPr lang="en-US" sz="1200" dirty="0" smtClean="0"/>
                <a:t> or why I feel </a:t>
              </a:r>
              <a:r>
                <a:rPr lang="en-US" sz="1200" u="sng" dirty="0" smtClean="0"/>
                <a:t>under the weather</a:t>
              </a:r>
              <a:r>
                <a:rPr lang="en-US" sz="1200" dirty="0" smtClean="0"/>
                <a:t>.</a:t>
              </a:r>
              <a:endParaRPr lang="en-US" sz="1200" dirty="0"/>
            </a:p>
          </p:txBody>
        </p:sp>
      </p:grpSp>
      <p:cxnSp>
        <p:nvCxnSpPr>
          <p:cNvPr id="3" name="Straight Connector 2"/>
          <p:cNvCxnSpPr/>
          <p:nvPr/>
        </p:nvCxnSpPr>
        <p:spPr>
          <a:xfrm>
            <a:off x="5710459" y="2204273"/>
            <a:ext cx="187890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5048675" y="1602399"/>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6355624" y="2218591"/>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rot="2542378">
            <a:off x="5013582" y="1588172"/>
            <a:ext cx="1118181"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under</a:t>
            </a:r>
            <a:endParaRPr lang="en-US" sz="2400" dirty="0">
              <a:solidFill>
                <a:srgbClr val="7030A0"/>
              </a:solidFill>
              <a:latin typeface="Arial" panose="020B0604020202020204" pitchFamily="34" charset="0"/>
              <a:cs typeface="Arial" panose="020B0604020202020204" pitchFamily="34" charset="0"/>
            </a:endParaRPr>
          </a:p>
        </p:txBody>
      </p:sp>
      <p:sp>
        <p:nvSpPr>
          <p:cNvPr id="20" name="TextBox 19"/>
          <p:cNvSpPr txBox="1"/>
          <p:nvPr/>
        </p:nvSpPr>
        <p:spPr>
          <a:xfrm rot="2542378">
            <a:off x="6655437" y="2321083"/>
            <a:ext cx="664126"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the</a:t>
            </a:r>
            <a:endParaRPr lang="en-US" sz="2400" dirty="0">
              <a:solidFill>
                <a:srgbClr val="7030A0"/>
              </a:solidFill>
              <a:latin typeface="Arial" panose="020B0604020202020204" pitchFamily="34" charset="0"/>
              <a:cs typeface="Arial" panose="020B0604020202020204" pitchFamily="34" charset="0"/>
            </a:endParaRPr>
          </a:p>
        </p:txBody>
      </p:sp>
      <p:sp>
        <p:nvSpPr>
          <p:cNvPr id="21" name="TextBox 20"/>
          <p:cNvSpPr txBox="1"/>
          <p:nvPr/>
        </p:nvSpPr>
        <p:spPr>
          <a:xfrm>
            <a:off x="6128759" y="1806927"/>
            <a:ext cx="1474225"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weather</a:t>
            </a:r>
            <a:endParaRPr lang="en-US" sz="2400" dirty="0">
              <a:solidFill>
                <a:srgbClr val="7030A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6107172" y="2206419"/>
            <a:ext cx="0" cy="690992"/>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6116233" y="2889647"/>
            <a:ext cx="184360" cy="27641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5919299" y="2908731"/>
            <a:ext cx="182880" cy="27432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4264793" y="3370790"/>
            <a:ext cx="3100304" cy="1526913"/>
            <a:chOff x="4264793" y="3370790"/>
            <a:chExt cx="3100304" cy="1526913"/>
          </a:xfrm>
        </p:grpSpPr>
        <p:cxnSp>
          <p:nvCxnSpPr>
            <p:cNvPr id="4" name="Straight Connector 3"/>
            <p:cNvCxnSpPr/>
            <p:nvPr/>
          </p:nvCxnSpPr>
          <p:spPr>
            <a:xfrm>
              <a:off x="5048675" y="4116522"/>
              <a:ext cx="1853166"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flipV="1">
              <a:off x="4264793" y="3370790"/>
              <a:ext cx="823129" cy="759507"/>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flipV="1">
              <a:off x="5343974" y="4128067"/>
              <a:ext cx="823129" cy="759507"/>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flipV="1">
              <a:off x="6194279" y="4138196"/>
              <a:ext cx="823129" cy="759507"/>
            </a:xfrm>
            <a:prstGeom prst="line">
              <a:avLst/>
            </a:prstGeom>
            <a:ln w="38100"/>
          </p:spPr>
          <p:style>
            <a:lnRef idx="1">
              <a:schemeClr val="dk1"/>
            </a:lnRef>
            <a:fillRef idx="0">
              <a:schemeClr val="dk1"/>
            </a:fillRef>
            <a:effectRef idx="0">
              <a:schemeClr val="dk1"/>
            </a:effectRef>
            <a:fontRef idx="minor">
              <a:schemeClr val="tx1"/>
            </a:fontRef>
          </p:style>
        </p:cxnSp>
        <p:sp>
          <p:nvSpPr>
            <p:cNvPr id="34" name="TextBox 33"/>
            <p:cNvSpPr txBox="1"/>
            <p:nvPr/>
          </p:nvSpPr>
          <p:spPr>
            <a:xfrm rot="2542378">
              <a:off x="4575328" y="3482948"/>
              <a:ext cx="753411"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with</a:t>
              </a:r>
              <a:endParaRPr lang="en-US" sz="2400" dirty="0">
                <a:solidFill>
                  <a:srgbClr val="1C4587"/>
                </a:solidFill>
                <a:latin typeface="Arial" panose="020B0604020202020204" pitchFamily="34" charset="0"/>
                <a:cs typeface="Arial" panose="020B0604020202020204" pitchFamily="34" charset="0"/>
              </a:endParaRPr>
            </a:p>
          </p:txBody>
        </p:sp>
        <p:sp>
          <p:nvSpPr>
            <p:cNvPr id="35" name="TextBox 34"/>
            <p:cNvSpPr txBox="1"/>
            <p:nvPr/>
          </p:nvSpPr>
          <p:spPr>
            <a:xfrm>
              <a:off x="5553897" y="3693053"/>
              <a:ext cx="1043587"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fever</a:t>
              </a:r>
              <a:endParaRPr lang="en-US" sz="2400" dirty="0">
                <a:solidFill>
                  <a:srgbClr val="1C4587"/>
                </a:solidFill>
                <a:latin typeface="Arial" panose="020B0604020202020204" pitchFamily="34" charset="0"/>
                <a:cs typeface="Arial" panose="020B0604020202020204" pitchFamily="34" charset="0"/>
              </a:endParaRPr>
            </a:p>
          </p:txBody>
        </p:sp>
        <p:sp>
          <p:nvSpPr>
            <p:cNvPr id="36" name="TextBox 35"/>
            <p:cNvSpPr txBox="1"/>
            <p:nvPr/>
          </p:nvSpPr>
          <p:spPr>
            <a:xfrm rot="2542378">
              <a:off x="5717848" y="4252118"/>
              <a:ext cx="66412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this</a:t>
              </a:r>
              <a:endParaRPr lang="en-US" sz="2400" dirty="0">
                <a:solidFill>
                  <a:srgbClr val="1C4587"/>
                </a:solidFill>
                <a:latin typeface="Arial" panose="020B0604020202020204" pitchFamily="34" charset="0"/>
                <a:cs typeface="Arial" panose="020B0604020202020204" pitchFamily="34" charset="0"/>
              </a:endParaRPr>
            </a:p>
          </p:txBody>
        </p:sp>
        <p:sp>
          <p:nvSpPr>
            <p:cNvPr id="37" name="TextBox 36"/>
            <p:cNvSpPr txBox="1"/>
            <p:nvPr/>
          </p:nvSpPr>
          <p:spPr>
            <a:xfrm rot="2542378">
              <a:off x="6592233" y="4301903"/>
              <a:ext cx="772864"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high</a:t>
              </a:r>
              <a:endParaRPr lang="en-US" sz="2400" dirty="0">
                <a:solidFill>
                  <a:srgbClr val="1C4587"/>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06852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path" presetSubtype="0" accel="57500" decel="42500" autoRev="1" fill="hold" nodeType="clickEffect">
                                  <p:stCondLst>
                                    <p:cond delay="0"/>
                                  </p:stCondLst>
                                  <p:childTnLst>
                                    <p:animMotion origin="layout" path="M -3.88889E-6 -0.04166 L 0.06216 0.03488 C 0.07518 0.05186 0.0948 0.06142 0.11511 0.06142 C 0.13837 0.06142 0.15695 0.05186 0.16997 0.03488 L 0.2323 -0.04166 " pathEditMode="relative" rAng="0" ptsTypes="AAAAA">
                                      <p:cBhvr>
                                        <p:cTn id="12" dur="2000" fill="hold"/>
                                        <p:tgtEl>
                                          <p:spTgt spid="2"/>
                                        </p:tgtEl>
                                        <p:attrNameLst>
                                          <p:attrName>ppt_x</p:attrName>
                                          <p:attrName>ppt_y</p:attrName>
                                        </p:attrNameLst>
                                      </p:cBhvr>
                                      <p:rCtr x="11615" y="51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ctrTitle" idx="4294967295"/>
          </p:nvPr>
        </p:nvSpPr>
        <p:spPr>
          <a:xfrm>
            <a:off x="1806950" y="600098"/>
            <a:ext cx="6284864"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dirty="0" smtClean="0"/>
              <a:t>Predicate Adjectives</a:t>
            </a:r>
            <a:endParaRPr sz="7200" dirty="0"/>
          </a:p>
        </p:txBody>
      </p:sp>
      <p:sp>
        <p:nvSpPr>
          <p:cNvPr id="88" name="Google Shape;88;p17"/>
          <p:cNvSpPr txBox="1">
            <a:spLocks noGrp="1"/>
          </p:cNvSpPr>
          <p:nvPr>
            <p:ph type="subTitle" idx="4294967295"/>
          </p:nvPr>
        </p:nvSpPr>
        <p:spPr>
          <a:xfrm>
            <a:off x="1599665" y="1937997"/>
            <a:ext cx="4874100" cy="10807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F</a:t>
            </a:r>
            <a:r>
              <a:rPr lang="en" dirty="0" smtClean="0"/>
              <a:t>ollow the linking verb or To Be verb</a:t>
            </a:r>
          </a:p>
          <a:p>
            <a:pPr marL="0" lvl="0" indent="0" algn="l" rtl="0">
              <a:spcBef>
                <a:spcPts val="0"/>
              </a:spcBef>
              <a:spcAft>
                <a:spcPts val="0"/>
              </a:spcAft>
              <a:buNone/>
            </a:pPr>
            <a:r>
              <a:rPr lang="en" dirty="0" smtClean="0"/>
              <a:t>M</a:t>
            </a:r>
            <a:r>
              <a:rPr lang="en-US" dirty="0" smtClean="0"/>
              <a:t>o</a:t>
            </a:r>
            <a:r>
              <a:rPr lang="en" dirty="0" smtClean="0"/>
              <a:t>difies the Subject</a:t>
            </a:r>
          </a:p>
          <a:p>
            <a:pPr marL="463550" lvl="0" indent="-463550" algn="l" rtl="0">
              <a:spcBef>
                <a:spcPts val="0"/>
              </a:spcBef>
              <a:spcAft>
                <a:spcPts val="0"/>
              </a:spcAft>
              <a:buNone/>
            </a:pPr>
            <a:r>
              <a:rPr lang="en" dirty="0" smtClean="0"/>
              <a:t>Forms Pattern II and IV</a:t>
            </a:r>
            <a:endParaRPr dirty="0"/>
          </a:p>
        </p:txBody>
      </p:sp>
      <p:sp>
        <p:nvSpPr>
          <p:cNvPr id="89" name="Google Shape;89;p17"/>
          <p:cNvSpPr/>
          <p:nvPr/>
        </p:nvSpPr>
        <p:spPr>
          <a:xfrm>
            <a:off x="6711071" y="2548448"/>
            <a:ext cx="1693301" cy="1715846"/>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0" name="Google Shape;90;p17"/>
          <p:cNvSpPr/>
          <p:nvPr/>
        </p:nvSpPr>
        <p:spPr>
          <a:xfrm rot="1472978">
            <a:off x="5171507" y="3405154"/>
            <a:ext cx="989994" cy="96432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1" name="Google Shape;91;p17"/>
          <p:cNvSpPr/>
          <p:nvPr/>
        </p:nvSpPr>
        <p:spPr>
          <a:xfrm>
            <a:off x="6651028" y="2363666"/>
            <a:ext cx="433447" cy="42119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2" name="Google Shape;92;p17"/>
          <p:cNvSpPr/>
          <p:nvPr/>
        </p:nvSpPr>
        <p:spPr>
          <a:xfrm rot="2487249">
            <a:off x="6104829" y="4295571"/>
            <a:ext cx="308371" cy="29965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3" name="Google Shape;93;p17"/>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42</a:t>
            </a:fld>
            <a:endParaRPr/>
          </a:p>
        </p:txBody>
      </p:sp>
    </p:spTree>
    <p:extLst>
      <p:ext uri="{BB962C8B-B14F-4D97-AF65-F5344CB8AC3E}">
        <p14:creationId xmlns:p14="http://schemas.microsoft.com/office/powerpoint/2010/main" val="315910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V: </a:t>
            </a:r>
            <a:r>
              <a:rPr lang="en" dirty="0" smtClean="0">
                <a:solidFill>
                  <a:srgbClr val="FF0000"/>
                </a:solidFill>
              </a:rPr>
              <a:t>NP</a:t>
            </a:r>
            <a:r>
              <a:rPr lang="en" baseline="-25000" dirty="0" smtClean="0">
                <a:solidFill>
                  <a:srgbClr val="FF0000"/>
                </a:solidFill>
              </a:rPr>
              <a:t>1</a:t>
            </a:r>
            <a:r>
              <a:rPr lang="en" dirty="0" smtClean="0"/>
              <a:t> – </a:t>
            </a:r>
            <a:r>
              <a:rPr lang="en" dirty="0" smtClean="0">
                <a:solidFill>
                  <a:srgbClr val="00B050"/>
                </a:solidFill>
              </a:rPr>
              <a:t>LV</a:t>
            </a:r>
            <a:r>
              <a:rPr lang="en" dirty="0" smtClean="0"/>
              <a:t> – </a:t>
            </a:r>
            <a:r>
              <a:rPr lang="en" dirty="0" smtClean="0">
                <a:solidFill>
                  <a:srgbClr val="7030A0"/>
                </a:solidFill>
              </a:rPr>
              <a:t>NP</a:t>
            </a:r>
            <a:r>
              <a:rPr lang="en" baseline="-25000" dirty="0" smtClean="0">
                <a:solidFill>
                  <a:srgbClr val="7030A0"/>
                </a:solidFill>
              </a:rPr>
              <a:t>1</a:t>
            </a:r>
            <a:endParaRPr baseline="-25000" dirty="0">
              <a:solidFill>
                <a:srgbClr val="7030A0"/>
              </a:solidFill>
            </a:endParaRPr>
          </a:p>
        </p:txBody>
      </p:sp>
      <p:cxnSp>
        <p:nvCxnSpPr>
          <p:cNvPr id="6" name="Straight Connector 5"/>
          <p:cNvCxnSpPr/>
          <p:nvPr/>
        </p:nvCxnSpPr>
        <p:spPr>
          <a:xfrm flipV="1">
            <a:off x="2335331" y="3707700"/>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3118978"/>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702388" y="3127917"/>
            <a:ext cx="447389" cy="57978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24957" y="3176358"/>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LV</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3125114" y="3174743"/>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r>
              <a:rPr lang="en-US" sz="2400" baseline="-25000" dirty="0" smtClean="0">
                <a:solidFill>
                  <a:srgbClr val="FF0000"/>
                </a:solidFill>
                <a:latin typeface="Arial" panose="020B0604020202020204" pitchFamily="34" charset="0"/>
                <a:cs typeface="Arial" panose="020B0604020202020204" pitchFamily="34" charset="0"/>
              </a:rPr>
              <a:t>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5172718" y="3174562"/>
            <a:ext cx="794413"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NP</a:t>
            </a:r>
            <a:r>
              <a:rPr lang="en-US" sz="2400" baseline="-25000" dirty="0" smtClean="0">
                <a:solidFill>
                  <a:srgbClr val="7030A0"/>
                </a:solidFill>
                <a:latin typeface="Arial" panose="020B0604020202020204" pitchFamily="34" charset="0"/>
                <a:cs typeface="Arial" panose="020B0604020202020204" pitchFamily="34" charset="0"/>
              </a:rPr>
              <a:t>1</a:t>
            </a:r>
            <a:endParaRPr lang="en-US" sz="2400" baseline="-250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502747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a:t>
            </a:r>
            <a:r>
              <a:rPr lang="en-US" baseline="-25000" dirty="0" smtClean="0">
                <a:solidFill>
                  <a:srgbClr val="FF0000"/>
                </a:solidFill>
              </a:rPr>
              <a:t>1</a:t>
            </a:r>
            <a:r>
              <a:rPr lang="en-US" dirty="0" smtClean="0">
                <a:solidFill>
                  <a:srgbClr val="FF0000"/>
                </a:solidFill>
              </a:rPr>
              <a:t> is a Noun Phrase. It is the SUBJECT. </a:t>
            </a:r>
            <a:endParaRPr lang="en-US" dirty="0">
              <a:solidFill>
                <a:srgbClr val="FF0000"/>
              </a:solidFill>
            </a:endParaRPr>
          </a:p>
        </p:txBody>
      </p:sp>
      <p:sp>
        <p:nvSpPr>
          <p:cNvPr id="17" name="Google Shape;68;p14"/>
          <p:cNvSpPr txBox="1">
            <a:spLocks/>
          </p:cNvSpPr>
          <p:nvPr/>
        </p:nvSpPr>
        <p:spPr>
          <a:xfrm>
            <a:off x="1924654" y="1442613"/>
            <a:ext cx="6760919" cy="96314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LV is </a:t>
            </a:r>
            <a:r>
              <a:rPr lang="en-US" dirty="0">
                <a:solidFill>
                  <a:srgbClr val="00B050"/>
                </a:solidFill>
              </a:rPr>
              <a:t>a LINKING verb: Feel, Seem, Become, Taste, Appear, Sound, Smell, Turn, etc. </a:t>
            </a:r>
          </a:p>
        </p:txBody>
      </p:sp>
      <p:sp>
        <p:nvSpPr>
          <p:cNvPr id="18" name="Google Shape;68;p14"/>
          <p:cNvSpPr txBox="1">
            <a:spLocks/>
          </p:cNvSpPr>
          <p:nvPr/>
        </p:nvSpPr>
        <p:spPr>
          <a:xfrm>
            <a:off x="1924654" y="2303029"/>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7030A0"/>
                </a:solidFill>
              </a:rPr>
              <a:t>NP</a:t>
            </a:r>
            <a:r>
              <a:rPr lang="en-US" baseline="-25000" dirty="0" smtClean="0">
                <a:solidFill>
                  <a:srgbClr val="7030A0"/>
                </a:solidFill>
              </a:rPr>
              <a:t>1</a:t>
            </a:r>
            <a:r>
              <a:rPr lang="en-US" dirty="0" smtClean="0">
                <a:solidFill>
                  <a:srgbClr val="7030A0"/>
                </a:solidFill>
              </a:rPr>
              <a:t> is the Predicate Nominative (or Subject Complement)</a:t>
            </a:r>
            <a:endParaRPr lang="en-US" dirty="0">
              <a:solidFill>
                <a:srgbClr val="7030A0"/>
              </a:solidFill>
            </a:endParaRPr>
          </a:p>
        </p:txBody>
      </p:sp>
      <p:grpSp>
        <p:nvGrpSpPr>
          <p:cNvPr id="12" name="Group 11"/>
          <p:cNvGrpSpPr/>
          <p:nvPr/>
        </p:nvGrpSpPr>
        <p:grpSpPr>
          <a:xfrm>
            <a:off x="6065428" y="3006246"/>
            <a:ext cx="3062342" cy="2135384"/>
            <a:chOff x="6065428" y="3006246"/>
            <a:chExt cx="3062342" cy="2135384"/>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5" name="Rounded Rectangular Callout 4"/>
            <p:cNvSpPr/>
            <p:nvPr/>
          </p:nvSpPr>
          <p:spPr>
            <a:xfrm>
              <a:off x="6065428" y="3006246"/>
              <a:ext cx="2190614" cy="788281"/>
            </a:xfrm>
            <a:prstGeom prst="wedgeRoundRectCallout">
              <a:avLst>
                <a:gd name="adj1" fmla="val 35048"/>
                <a:gd name="adj2" fmla="val 106742"/>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Again, the Subject is renamed with another noun. But the Linking Verb is the only difference. </a:t>
              </a:r>
              <a:endParaRPr lang="en-US" sz="1200" dirty="0"/>
            </a:p>
          </p:txBody>
        </p:sp>
      </p:grpSp>
      <p:grpSp>
        <p:nvGrpSpPr>
          <p:cNvPr id="25" name="Group 24"/>
          <p:cNvGrpSpPr/>
          <p:nvPr/>
        </p:nvGrpSpPr>
        <p:grpSpPr>
          <a:xfrm>
            <a:off x="46351" y="3632080"/>
            <a:ext cx="2464344" cy="1546662"/>
            <a:chOff x="-59184" y="3594969"/>
            <a:chExt cx="2464344" cy="1546662"/>
          </a:xfrm>
        </p:grpSpPr>
        <p:pic>
          <p:nvPicPr>
            <p:cNvPr id="24" name="Picture 23"/>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3" name="Rounded Rectangular Callout 22"/>
            <p:cNvSpPr/>
            <p:nvPr/>
          </p:nvSpPr>
          <p:spPr>
            <a:xfrm>
              <a:off x="1229545" y="3757416"/>
              <a:ext cx="1175615" cy="821009"/>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Clearly, this is just like Pattern III.</a:t>
              </a:r>
              <a:endParaRPr lang="en-US" sz="1200" dirty="0"/>
            </a:p>
          </p:txBody>
        </p:sp>
      </p:grpSp>
    </p:spTree>
    <p:extLst>
      <p:ext uri="{BB962C8B-B14F-4D97-AF65-F5344CB8AC3E}">
        <p14:creationId xmlns:p14="http://schemas.microsoft.com/office/powerpoint/2010/main" val="88912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a:t>P</a:t>
            </a:r>
            <a:r>
              <a:rPr lang="en-US" dirty="0"/>
              <a:t>a</a:t>
            </a:r>
            <a:r>
              <a:rPr lang="en" dirty="0"/>
              <a:t>ttern V</a:t>
            </a:r>
            <a:r>
              <a:rPr lang="en" dirty="0" smtClean="0"/>
              <a:t>: </a:t>
            </a:r>
            <a:r>
              <a:rPr lang="en" dirty="0">
                <a:solidFill>
                  <a:srgbClr val="FF0000"/>
                </a:solidFill>
              </a:rPr>
              <a:t>NP</a:t>
            </a:r>
            <a:r>
              <a:rPr lang="en" baseline="-25000" dirty="0">
                <a:solidFill>
                  <a:srgbClr val="FF0000"/>
                </a:solidFill>
              </a:rPr>
              <a:t>1</a:t>
            </a:r>
            <a:r>
              <a:rPr lang="en" dirty="0"/>
              <a:t> – </a:t>
            </a:r>
            <a:r>
              <a:rPr lang="en" dirty="0" smtClean="0">
                <a:solidFill>
                  <a:srgbClr val="00B050"/>
                </a:solidFill>
              </a:rPr>
              <a:t>LV</a:t>
            </a:r>
            <a:r>
              <a:rPr lang="en" dirty="0" smtClean="0"/>
              <a:t> </a:t>
            </a:r>
            <a:r>
              <a:rPr lang="en" dirty="0"/>
              <a:t>– </a:t>
            </a:r>
            <a:r>
              <a:rPr lang="en" dirty="0">
                <a:solidFill>
                  <a:srgbClr val="7030A0"/>
                </a:solidFill>
              </a:rPr>
              <a:t>NP</a:t>
            </a:r>
            <a:r>
              <a:rPr lang="en" baseline="-25000" dirty="0">
                <a:solidFill>
                  <a:srgbClr val="7030A0"/>
                </a:solidFill>
              </a:rPr>
              <a:t>1</a:t>
            </a:r>
            <a:endParaRPr dirty="0">
              <a:solidFill>
                <a:srgbClr val="7030A0"/>
              </a:solidFill>
            </a:endParaRPr>
          </a:p>
        </p:txBody>
      </p:sp>
      <p:cxnSp>
        <p:nvCxnSpPr>
          <p:cNvPr id="6" name="Straight Connector 5"/>
          <p:cNvCxnSpPr/>
          <p:nvPr/>
        </p:nvCxnSpPr>
        <p:spPr>
          <a:xfrm flipV="1">
            <a:off x="1304365" y="3369498"/>
            <a:ext cx="6279776"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231130" y="2746872"/>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755972" y="2767625"/>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231130" y="2841891"/>
            <a:ext cx="205937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has become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1358557" y="2844305"/>
            <a:ext cx="2930791"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Advanced Grammar</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6290502" y="2839477"/>
            <a:ext cx="1112380"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course</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45500"/>
            <a:ext cx="5254068" cy="96465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#1: </a:t>
            </a:r>
            <a:r>
              <a:rPr lang="en-US" dirty="0" smtClean="0">
                <a:solidFill>
                  <a:srgbClr val="FF0000"/>
                </a:solidFill>
              </a:rPr>
              <a:t>Advanced Grammar </a:t>
            </a:r>
            <a:r>
              <a:rPr lang="en-US" dirty="0" smtClean="0">
                <a:solidFill>
                  <a:srgbClr val="00B050"/>
                </a:solidFill>
              </a:rPr>
              <a:t>has become</a:t>
            </a:r>
            <a:r>
              <a:rPr lang="en-US" dirty="0" smtClean="0">
                <a:solidFill>
                  <a:srgbClr val="FF0000"/>
                </a:solidFill>
              </a:rPr>
              <a:t> </a:t>
            </a:r>
            <a:r>
              <a:rPr lang="en-US" dirty="0" smtClean="0">
                <a:solidFill>
                  <a:srgbClr val="7030A0"/>
                </a:solidFill>
              </a:rPr>
              <a:t>a popular course</a:t>
            </a:r>
            <a:r>
              <a:rPr lang="en-US" dirty="0" smtClean="0"/>
              <a:t>.</a:t>
            </a:r>
            <a:endParaRPr lang="en-US" dirty="0"/>
          </a:p>
        </p:txBody>
      </p:sp>
      <p:cxnSp>
        <p:nvCxnSpPr>
          <p:cNvPr id="27" name="Straight Connector 26"/>
          <p:cNvCxnSpPr/>
          <p:nvPr/>
        </p:nvCxnSpPr>
        <p:spPr>
          <a:xfrm>
            <a:off x="6589746" y="3372994"/>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7137057" y="3377580"/>
            <a:ext cx="1307086" cy="123199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rot="2605686">
            <a:off x="6959600" y="3696592"/>
            <a:ext cx="105030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a</a:t>
            </a:r>
            <a:endParaRPr lang="en-US" sz="2400" dirty="0">
              <a:solidFill>
                <a:srgbClr val="1C4587"/>
              </a:solidFill>
              <a:latin typeface="Arial" panose="020B0604020202020204" pitchFamily="34" charset="0"/>
              <a:cs typeface="Arial" panose="020B0604020202020204" pitchFamily="34" charset="0"/>
            </a:endParaRPr>
          </a:p>
        </p:txBody>
      </p:sp>
      <p:sp>
        <p:nvSpPr>
          <p:cNvPr id="34" name="TextBox 33"/>
          <p:cNvSpPr txBox="1"/>
          <p:nvPr/>
        </p:nvSpPr>
        <p:spPr>
          <a:xfrm rot="2605686">
            <a:off x="7452880" y="3710732"/>
            <a:ext cx="1275247"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popular</a:t>
            </a:r>
            <a:endParaRPr lang="en-US" sz="2400" dirty="0">
              <a:solidFill>
                <a:srgbClr val="1C45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14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4"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1+#ppt_h/2"/>
                                          </p:val>
                                        </p:tav>
                                        <p:tav tm="100000">
                                          <p:val>
                                            <p:strVal val="#ppt_y"/>
                                          </p:val>
                                        </p:tav>
                                      </p:tavLst>
                                    </p:anim>
                                  </p:childTnLst>
                                </p:cTn>
                              </p:par>
                            </p:childTnLst>
                          </p:cTn>
                        </p:par>
                        <p:par>
                          <p:cTn id="50" fill="hold">
                            <p:stCondLst>
                              <p:cond delay="1000"/>
                            </p:stCondLst>
                            <p:childTnLst>
                              <p:par>
                                <p:cTn id="51" presetID="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0-#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0-#ppt_w/2"/>
                                          </p:val>
                                        </p:tav>
                                        <p:tav tm="100000">
                                          <p:val>
                                            <p:strVal val="#ppt_x"/>
                                          </p:val>
                                        </p:tav>
                                      </p:tavLst>
                                    </p:anim>
                                    <p:anim calcmode="lin" valueType="num">
                                      <p:cBhvr additive="base">
                                        <p:cTn id="59"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33" grpId="0"/>
      <p:bldP spid="3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a:t>P</a:t>
            </a:r>
            <a:r>
              <a:rPr lang="en-US" dirty="0"/>
              <a:t>a</a:t>
            </a:r>
            <a:r>
              <a:rPr lang="en" dirty="0"/>
              <a:t>ttern </a:t>
            </a:r>
            <a:r>
              <a:rPr lang="en" dirty="0" smtClean="0"/>
              <a:t>V: </a:t>
            </a:r>
            <a:r>
              <a:rPr lang="en" dirty="0">
                <a:solidFill>
                  <a:srgbClr val="FF0000"/>
                </a:solidFill>
              </a:rPr>
              <a:t>NP</a:t>
            </a:r>
            <a:r>
              <a:rPr lang="en" baseline="-25000" dirty="0">
                <a:solidFill>
                  <a:srgbClr val="FF0000"/>
                </a:solidFill>
              </a:rPr>
              <a:t>1</a:t>
            </a:r>
            <a:r>
              <a:rPr lang="en" dirty="0"/>
              <a:t> – </a:t>
            </a:r>
            <a:r>
              <a:rPr lang="en" dirty="0" smtClean="0">
                <a:solidFill>
                  <a:srgbClr val="00B050"/>
                </a:solidFill>
              </a:rPr>
              <a:t>LV</a:t>
            </a:r>
            <a:r>
              <a:rPr lang="en" dirty="0" smtClean="0"/>
              <a:t> </a:t>
            </a:r>
            <a:r>
              <a:rPr lang="en" dirty="0"/>
              <a:t>– </a:t>
            </a:r>
            <a:r>
              <a:rPr lang="en" dirty="0">
                <a:solidFill>
                  <a:srgbClr val="7030A0"/>
                </a:solidFill>
              </a:rPr>
              <a:t>NP</a:t>
            </a:r>
            <a:r>
              <a:rPr lang="en" baseline="-25000" dirty="0">
                <a:solidFill>
                  <a:srgbClr val="7030A0"/>
                </a:solidFill>
              </a:rPr>
              <a:t>1</a:t>
            </a:r>
            <a:endParaRPr dirty="0">
              <a:solidFill>
                <a:srgbClr val="7030A0"/>
              </a:solidFill>
            </a:endParaRPr>
          </a:p>
        </p:txBody>
      </p:sp>
      <p:cxnSp>
        <p:nvCxnSpPr>
          <p:cNvPr id="6" name="Straight Connector 5"/>
          <p:cNvCxnSpPr/>
          <p:nvPr/>
        </p:nvCxnSpPr>
        <p:spPr>
          <a:xfrm flipV="1">
            <a:off x="1411775" y="3879185"/>
            <a:ext cx="6279776"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271472" y="3302987"/>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325990" y="3266095"/>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6" name="Google Shape;68;p14"/>
          <p:cNvSpPr txBox="1">
            <a:spLocks/>
          </p:cNvSpPr>
          <p:nvPr/>
        </p:nvSpPr>
        <p:spPr>
          <a:xfrm>
            <a:off x="1857512" y="977997"/>
            <a:ext cx="6936956" cy="50150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That </a:t>
            </a:r>
            <a:r>
              <a:rPr lang="en-US" dirty="0" smtClean="0">
                <a:solidFill>
                  <a:srgbClr val="00B050"/>
                </a:solidFill>
              </a:rPr>
              <a:t>sounds </a:t>
            </a:r>
            <a:r>
              <a:rPr lang="en-US" dirty="0" smtClean="0">
                <a:solidFill>
                  <a:srgbClr val="7030A0"/>
                </a:solidFill>
              </a:rPr>
              <a:t>like a lousy plan</a:t>
            </a:r>
            <a:r>
              <a:rPr lang="en-US" dirty="0" smtClean="0"/>
              <a:t>.</a:t>
            </a:r>
            <a:endParaRPr lang="en-US" dirty="0"/>
          </a:p>
        </p:txBody>
      </p:sp>
      <p:grpSp>
        <p:nvGrpSpPr>
          <p:cNvPr id="18" name="Group 17"/>
          <p:cNvGrpSpPr/>
          <p:nvPr/>
        </p:nvGrpSpPr>
        <p:grpSpPr>
          <a:xfrm>
            <a:off x="46351" y="3632080"/>
            <a:ext cx="2954459" cy="1546662"/>
            <a:chOff x="-59184" y="3594969"/>
            <a:chExt cx="2954459" cy="1546662"/>
          </a:xfrm>
        </p:grpSpPr>
        <p:pic>
          <p:nvPicPr>
            <p:cNvPr id="19" name="Picture 18"/>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0" name="Rounded Rectangular Callout 19"/>
            <p:cNvSpPr/>
            <p:nvPr/>
          </p:nvSpPr>
          <p:spPr>
            <a:xfrm>
              <a:off x="1229545" y="3613020"/>
              <a:ext cx="1665730"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In Reed-Kellogg diagraming, we treat a simile as a noun.</a:t>
              </a:r>
              <a:endParaRPr lang="en-US" sz="1200" dirty="0"/>
            </a:p>
          </p:txBody>
        </p:sp>
      </p:grpSp>
      <p:grpSp>
        <p:nvGrpSpPr>
          <p:cNvPr id="10" name="Group 9"/>
          <p:cNvGrpSpPr/>
          <p:nvPr/>
        </p:nvGrpSpPr>
        <p:grpSpPr>
          <a:xfrm>
            <a:off x="6065428" y="3006246"/>
            <a:ext cx="3062342" cy="2135384"/>
            <a:chOff x="6065428" y="3006246"/>
            <a:chExt cx="3062342" cy="2135384"/>
          </a:xfrm>
        </p:grpSpPr>
        <p:pic>
          <p:nvPicPr>
            <p:cNvPr id="11" name="Picture 10"/>
            <p:cNvPicPr>
              <a:picLocks noChangeAspect="1"/>
            </p:cNvPicPr>
            <p:nvPr/>
          </p:nvPicPr>
          <p:blipFill rotWithShape="1">
            <a:blip r:embed="rId5">
              <a:extLst>
                <a:ext uri="{BEBA8EAE-BF5A-486C-A8C5-ECC9F3942E4B}">
                  <a14:imgProps xmlns:a14="http://schemas.microsoft.com/office/drawing/2010/main">
                    <a14:imgLayer r:embed="rId6">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12" name="Rounded Rectangular Callout 11"/>
            <p:cNvSpPr/>
            <p:nvPr/>
          </p:nvSpPr>
          <p:spPr>
            <a:xfrm>
              <a:off x="6065428" y="3006246"/>
              <a:ext cx="2190614" cy="788281"/>
            </a:xfrm>
            <a:prstGeom prst="wedgeRoundRectCallout">
              <a:avLst>
                <a:gd name="adj1" fmla="val 35048"/>
                <a:gd name="adj2" fmla="val 106742"/>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So diagram it as a prep phrase but connect it to the Predicate Nominative slot on a tree.</a:t>
              </a:r>
              <a:endParaRPr lang="en-US" sz="1200" dirty="0"/>
            </a:p>
          </p:txBody>
        </p:sp>
      </p:grpSp>
      <p:sp>
        <p:nvSpPr>
          <p:cNvPr id="13" name="TextBox 12"/>
          <p:cNvSpPr txBox="1"/>
          <p:nvPr/>
        </p:nvSpPr>
        <p:spPr>
          <a:xfrm>
            <a:off x="3079541" y="3430045"/>
            <a:ext cx="828856"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That</a:t>
            </a:r>
            <a:endParaRPr lang="en-US" sz="24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4309050" y="3416621"/>
            <a:ext cx="127118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sounds</a:t>
            </a:r>
            <a:endParaRPr lang="en-US" sz="2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68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a:t>P</a:t>
            </a:r>
            <a:r>
              <a:rPr lang="en-US" dirty="0"/>
              <a:t>a</a:t>
            </a:r>
            <a:r>
              <a:rPr lang="en" dirty="0"/>
              <a:t>ttern </a:t>
            </a:r>
            <a:r>
              <a:rPr lang="en" dirty="0" smtClean="0"/>
              <a:t>V: </a:t>
            </a:r>
            <a:r>
              <a:rPr lang="en" dirty="0">
                <a:solidFill>
                  <a:srgbClr val="FF0000"/>
                </a:solidFill>
              </a:rPr>
              <a:t>NP</a:t>
            </a:r>
            <a:r>
              <a:rPr lang="en" baseline="-25000" dirty="0">
                <a:solidFill>
                  <a:srgbClr val="FF0000"/>
                </a:solidFill>
              </a:rPr>
              <a:t>1</a:t>
            </a:r>
            <a:r>
              <a:rPr lang="en" dirty="0"/>
              <a:t> – </a:t>
            </a:r>
            <a:r>
              <a:rPr lang="en" dirty="0" smtClean="0">
                <a:solidFill>
                  <a:srgbClr val="00B050"/>
                </a:solidFill>
              </a:rPr>
              <a:t>LV</a:t>
            </a:r>
            <a:r>
              <a:rPr lang="en" dirty="0" smtClean="0"/>
              <a:t> </a:t>
            </a:r>
            <a:r>
              <a:rPr lang="en" dirty="0"/>
              <a:t>– </a:t>
            </a:r>
            <a:r>
              <a:rPr lang="en" dirty="0">
                <a:solidFill>
                  <a:srgbClr val="7030A0"/>
                </a:solidFill>
              </a:rPr>
              <a:t>NP</a:t>
            </a:r>
            <a:r>
              <a:rPr lang="en" baseline="-25000" dirty="0">
                <a:solidFill>
                  <a:srgbClr val="7030A0"/>
                </a:solidFill>
              </a:rPr>
              <a:t>1</a:t>
            </a:r>
            <a:endParaRPr dirty="0">
              <a:solidFill>
                <a:srgbClr val="7030A0"/>
              </a:solidFill>
            </a:endParaRPr>
          </a:p>
        </p:txBody>
      </p:sp>
      <p:cxnSp>
        <p:nvCxnSpPr>
          <p:cNvPr id="6" name="Straight Connector 5"/>
          <p:cNvCxnSpPr/>
          <p:nvPr/>
        </p:nvCxnSpPr>
        <p:spPr>
          <a:xfrm flipV="1">
            <a:off x="1411775" y="3879185"/>
            <a:ext cx="6279776"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271472" y="3302987"/>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325990" y="3266095"/>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6" name="Google Shape;68;p14"/>
          <p:cNvSpPr txBox="1">
            <a:spLocks/>
          </p:cNvSpPr>
          <p:nvPr/>
        </p:nvSpPr>
        <p:spPr>
          <a:xfrm>
            <a:off x="1857512" y="977997"/>
            <a:ext cx="6936956" cy="50150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That </a:t>
            </a:r>
            <a:r>
              <a:rPr lang="en-US" dirty="0" smtClean="0">
                <a:solidFill>
                  <a:srgbClr val="00B050"/>
                </a:solidFill>
              </a:rPr>
              <a:t>sounds </a:t>
            </a:r>
            <a:r>
              <a:rPr lang="en-US" dirty="0" smtClean="0">
                <a:solidFill>
                  <a:srgbClr val="7030A0"/>
                </a:solidFill>
              </a:rPr>
              <a:t>like a lousy plan</a:t>
            </a:r>
            <a:r>
              <a:rPr lang="en-US" dirty="0" smtClean="0"/>
              <a:t>.</a:t>
            </a:r>
            <a:endParaRPr lang="en-US" dirty="0"/>
          </a:p>
        </p:txBody>
      </p:sp>
      <p:grpSp>
        <p:nvGrpSpPr>
          <p:cNvPr id="18" name="Group 17"/>
          <p:cNvGrpSpPr/>
          <p:nvPr/>
        </p:nvGrpSpPr>
        <p:grpSpPr>
          <a:xfrm>
            <a:off x="46351" y="3632080"/>
            <a:ext cx="2954459" cy="1546662"/>
            <a:chOff x="-59184" y="3594969"/>
            <a:chExt cx="2954459" cy="1546662"/>
          </a:xfrm>
        </p:grpSpPr>
        <p:pic>
          <p:nvPicPr>
            <p:cNvPr id="19" name="Picture 18"/>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0" name="Rounded Rectangular Callout 19"/>
            <p:cNvSpPr/>
            <p:nvPr/>
          </p:nvSpPr>
          <p:spPr>
            <a:xfrm>
              <a:off x="1229545" y="3613020"/>
              <a:ext cx="1665730" cy="965406"/>
            </a:xfrm>
            <a:prstGeom prst="wedgeRoundRectCallout">
              <a:avLst>
                <a:gd name="adj1" fmla="val -68906"/>
                <a:gd name="adj2" fmla="val 5109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In Reed-Kellogg diagraming, we treat a simile as a noun.</a:t>
              </a:r>
              <a:endParaRPr lang="en-US" sz="1200" dirty="0"/>
            </a:p>
          </p:txBody>
        </p:sp>
      </p:grpSp>
      <p:grpSp>
        <p:nvGrpSpPr>
          <p:cNvPr id="10" name="Group 9"/>
          <p:cNvGrpSpPr/>
          <p:nvPr/>
        </p:nvGrpSpPr>
        <p:grpSpPr>
          <a:xfrm>
            <a:off x="6065428" y="3006246"/>
            <a:ext cx="3062342" cy="2135384"/>
            <a:chOff x="6065428" y="3006246"/>
            <a:chExt cx="3062342" cy="2135384"/>
          </a:xfrm>
        </p:grpSpPr>
        <p:pic>
          <p:nvPicPr>
            <p:cNvPr id="11" name="Picture 10"/>
            <p:cNvPicPr>
              <a:picLocks noChangeAspect="1"/>
            </p:cNvPicPr>
            <p:nvPr/>
          </p:nvPicPr>
          <p:blipFill rotWithShape="1">
            <a:blip r:embed="rId5">
              <a:extLst>
                <a:ext uri="{BEBA8EAE-BF5A-486C-A8C5-ECC9F3942E4B}">
                  <a14:imgProps xmlns:a14="http://schemas.microsoft.com/office/drawing/2010/main">
                    <a14:imgLayer r:embed="rId6">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12" name="Rounded Rectangular Callout 11"/>
            <p:cNvSpPr/>
            <p:nvPr/>
          </p:nvSpPr>
          <p:spPr>
            <a:xfrm>
              <a:off x="6065428" y="3006246"/>
              <a:ext cx="2190614" cy="788281"/>
            </a:xfrm>
            <a:prstGeom prst="wedgeRoundRectCallout">
              <a:avLst>
                <a:gd name="adj1" fmla="val 35048"/>
                <a:gd name="adj2" fmla="val 106742"/>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So diagram it as a prep phrase but connect it to the Predicate Nominative slot on a tree.</a:t>
              </a:r>
              <a:endParaRPr lang="en-US" sz="1200" dirty="0"/>
            </a:p>
          </p:txBody>
        </p:sp>
      </p:grpSp>
      <p:sp>
        <p:nvSpPr>
          <p:cNvPr id="13" name="TextBox 12"/>
          <p:cNvSpPr txBox="1"/>
          <p:nvPr/>
        </p:nvSpPr>
        <p:spPr>
          <a:xfrm>
            <a:off x="3079541" y="3430045"/>
            <a:ext cx="828856"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That</a:t>
            </a:r>
            <a:endParaRPr lang="en-US" sz="24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4309050" y="3416621"/>
            <a:ext cx="127118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sounds</a:t>
            </a:r>
            <a:endParaRPr lang="en-US" sz="2400" dirty="0">
              <a:solidFill>
                <a:srgbClr val="00B050"/>
              </a:solidFill>
              <a:latin typeface="Arial" panose="020B0604020202020204" pitchFamily="34" charset="0"/>
              <a:cs typeface="Arial" panose="020B0604020202020204" pitchFamily="34" charset="0"/>
            </a:endParaRPr>
          </a:p>
        </p:txBody>
      </p:sp>
      <p:sp>
        <p:nvSpPr>
          <p:cNvPr id="15" name="TextBox 14"/>
          <p:cNvSpPr txBox="1"/>
          <p:nvPr/>
        </p:nvSpPr>
        <p:spPr>
          <a:xfrm rot="2542378">
            <a:off x="5581516" y="2364069"/>
            <a:ext cx="897395"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like</a:t>
            </a:r>
            <a:endParaRPr lang="en-US" sz="2400" dirty="0">
              <a:solidFill>
                <a:srgbClr val="7030A0"/>
              </a:solidFill>
              <a:latin typeface="Arial" panose="020B0604020202020204" pitchFamily="34" charset="0"/>
              <a:cs typeface="Arial" panose="020B0604020202020204" pitchFamily="34" charset="0"/>
            </a:endParaRPr>
          </a:p>
        </p:txBody>
      </p:sp>
      <p:sp>
        <p:nvSpPr>
          <p:cNvPr id="17" name="TextBox 16"/>
          <p:cNvSpPr txBox="1"/>
          <p:nvPr/>
        </p:nvSpPr>
        <p:spPr>
          <a:xfrm rot="2542378">
            <a:off x="7068958" y="2925741"/>
            <a:ext cx="376749"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a</a:t>
            </a:r>
            <a:endParaRPr lang="en-US" sz="2400" dirty="0">
              <a:solidFill>
                <a:srgbClr val="7030A0"/>
              </a:solidFill>
              <a:latin typeface="Arial" panose="020B0604020202020204" pitchFamily="34" charset="0"/>
              <a:cs typeface="Arial" panose="020B0604020202020204" pitchFamily="34" charset="0"/>
            </a:endParaRPr>
          </a:p>
        </p:txBody>
      </p:sp>
      <p:sp>
        <p:nvSpPr>
          <p:cNvPr id="21" name="TextBox 20"/>
          <p:cNvSpPr txBox="1"/>
          <p:nvPr/>
        </p:nvSpPr>
        <p:spPr>
          <a:xfrm>
            <a:off x="6504745" y="2508424"/>
            <a:ext cx="1474225"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plan</a:t>
            </a:r>
            <a:endParaRPr lang="en-US" sz="2400" dirty="0">
              <a:solidFill>
                <a:srgbClr val="7030A0"/>
              </a:solidFill>
              <a:latin typeface="Arial" panose="020B0604020202020204" pitchFamily="34" charset="0"/>
              <a:cs typeface="Arial" panose="020B0604020202020204" pitchFamily="34" charset="0"/>
            </a:endParaRPr>
          </a:p>
        </p:txBody>
      </p:sp>
      <p:cxnSp>
        <p:nvCxnSpPr>
          <p:cNvPr id="22" name="Straight Connector 21"/>
          <p:cNvCxnSpPr/>
          <p:nvPr/>
        </p:nvCxnSpPr>
        <p:spPr>
          <a:xfrm>
            <a:off x="6483158" y="2920442"/>
            <a:ext cx="0" cy="690992"/>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6492219" y="3591144"/>
            <a:ext cx="184360" cy="27641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6295285" y="3610228"/>
            <a:ext cx="182880" cy="27432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6053245" y="2918649"/>
            <a:ext cx="1593234" cy="1252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5399638" y="2316775"/>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6756650" y="2932074"/>
            <a:ext cx="661784" cy="6018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7420707" y="2918649"/>
            <a:ext cx="958052" cy="90543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rot="2542378">
            <a:off x="7647750" y="3081652"/>
            <a:ext cx="1012143"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lousy</a:t>
            </a:r>
            <a:endParaRPr lang="en-US" sz="2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944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ppt_x"/>
                                          </p:val>
                                        </p:tav>
                                      </p:tavLst>
                                    </p:anim>
                                    <p:anim calcmode="lin" valueType="num">
                                      <p:cBhvr additive="base">
                                        <p:cTn id="7" dur="500"/>
                                        <p:tgtEl>
                                          <p:spTgt spid="18"/>
                                        </p:tgtEl>
                                        <p:attrNameLst>
                                          <p:attrName>ppt_y</p:attrName>
                                        </p:attrNameLst>
                                      </p:cBhvr>
                                      <p:tavLst>
                                        <p:tav tm="0">
                                          <p:val>
                                            <p:strVal val="ppt_y"/>
                                          </p:val>
                                        </p:tav>
                                        <p:tav tm="100000">
                                          <p:val>
                                            <p:strVal val="1+ppt_h/2"/>
                                          </p:val>
                                        </p:tav>
                                      </p:tavLst>
                                    </p:anim>
                                    <p:set>
                                      <p:cBhvr>
                                        <p:cTn id="8" dur="1" fill="hold">
                                          <p:stCondLst>
                                            <p:cond delay="499"/>
                                          </p:stCondLst>
                                        </p:cTn>
                                        <p:tgtEl>
                                          <p:spTgt spid="18"/>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ppt_x"/>
                                          </p:val>
                                        </p:tav>
                                      </p:tavLst>
                                    </p:anim>
                                    <p:anim calcmode="lin" valueType="num">
                                      <p:cBhvr additive="base">
                                        <p:cTn id="11" dur="500"/>
                                        <p:tgtEl>
                                          <p:spTgt spid="10"/>
                                        </p:tgtEl>
                                        <p:attrNameLst>
                                          <p:attrName>ppt_y</p:attrName>
                                        </p:attrNameLst>
                                      </p:cBhvr>
                                      <p:tavLst>
                                        <p:tav tm="0">
                                          <p:val>
                                            <p:strVal val="ppt_y"/>
                                          </p:val>
                                        </p:tav>
                                        <p:tav tm="100000">
                                          <p:val>
                                            <p:strVal val="1+ppt_h/2"/>
                                          </p:val>
                                        </p:tav>
                                      </p:tavLst>
                                    </p:anim>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 presetClass="entr" presetSubtype="12"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0-#ppt_w/2"/>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par>
                          <p:cTn id="50" fill="hold">
                            <p:stCondLst>
                              <p:cond delay="1500"/>
                            </p:stCondLst>
                            <p:childTnLst>
                              <p:par>
                                <p:cTn id="51" presetID="2" presetClass="entr" presetSubtype="12"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par>
                          <p:cTn id="55" fill="hold">
                            <p:stCondLst>
                              <p:cond delay="2000"/>
                            </p:stCondLst>
                            <p:childTnLst>
                              <p:par>
                                <p:cTn id="56" presetID="2" presetClass="entr" presetSubtype="4"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ppt_x"/>
                                          </p:val>
                                        </p:tav>
                                        <p:tav tm="100000">
                                          <p:val>
                                            <p:strVal val="#ppt_x"/>
                                          </p:val>
                                        </p:tav>
                                      </p:tavLst>
                                    </p:anim>
                                    <p:anim calcmode="lin" valueType="num">
                                      <p:cBhvr additive="base">
                                        <p:cTn id="63" dur="500" fill="hold"/>
                                        <p:tgtEl>
                                          <p:spTgt spid="24"/>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fill="hold"/>
                                        <p:tgtEl>
                                          <p:spTgt spid="23"/>
                                        </p:tgtEl>
                                        <p:attrNameLst>
                                          <p:attrName>ppt_x</p:attrName>
                                        </p:attrNameLst>
                                      </p:cBhvr>
                                      <p:tavLst>
                                        <p:tav tm="0">
                                          <p:val>
                                            <p:strVal val="#ppt_x"/>
                                          </p:val>
                                        </p:tav>
                                        <p:tav tm="100000">
                                          <p:val>
                                            <p:strVal val="#ppt_x"/>
                                          </p:val>
                                        </p:tav>
                                      </p:tavLst>
                                    </p:anim>
                                    <p:anim calcmode="lin" valueType="num">
                                      <p:cBhvr additive="base">
                                        <p:cTn id="6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1" grpId="0"/>
      <p:bldP spid="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a:t>P</a:t>
            </a:r>
            <a:r>
              <a:rPr lang="en-US" dirty="0"/>
              <a:t>a</a:t>
            </a:r>
            <a:r>
              <a:rPr lang="en" dirty="0"/>
              <a:t>ttern </a:t>
            </a:r>
            <a:r>
              <a:rPr lang="en" dirty="0" smtClean="0"/>
              <a:t>V: </a:t>
            </a:r>
            <a:r>
              <a:rPr lang="en" dirty="0">
                <a:solidFill>
                  <a:srgbClr val="FF0000"/>
                </a:solidFill>
              </a:rPr>
              <a:t>NP</a:t>
            </a:r>
            <a:r>
              <a:rPr lang="en" baseline="-25000" dirty="0">
                <a:solidFill>
                  <a:srgbClr val="FF0000"/>
                </a:solidFill>
              </a:rPr>
              <a:t>1</a:t>
            </a:r>
            <a:r>
              <a:rPr lang="en" dirty="0"/>
              <a:t> – </a:t>
            </a:r>
            <a:r>
              <a:rPr lang="en" dirty="0" smtClean="0">
                <a:solidFill>
                  <a:srgbClr val="00B050"/>
                </a:solidFill>
              </a:rPr>
              <a:t>LV</a:t>
            </a:r>
            <a:r>
              <a:rPr lang="en" dirty="0" smtClean="0"/>
              <a:t> </a:t>
            </a:r>
            <a:r>
              <a:rPr lang="en" dirty="0"/>
              <a:t>– </a:t>
            </a:r>
            <a:r>
              <a:rPr lang="en" dirty="0">
                <a:solidFill>
                  <a:srgbClr val="7030A0"/>
                </a:solidFill>
              </a:rPr>
              <a:t>NP</a:t>
            </a:r>
            <a:r>
              <a:rPr lang="en" baseline="-25000" dirty="0">
                <a:solidFill>
                  <a:srgbClr val="7030A0"/>
                </a:solidFill>
              </a:rPr>
              <a:t>1</a:t>
            </a:r>
            <a:endParaRPr dirty="0">
              <a:solidFill>
                <a:srgbClr val="7030A0"/>
              </a:solidFill>
            </a:endParaRPr>
          </a:p>
        </p:txBody>
      </p:sp>
      <p:cxnSp>
        <p:nvCxnSpPr>
          <p:cNvPr id="6" name="Straight Connector 5"/>
          <p:cNvCxnSpPr/>
          <p:nvPr/>
        </p:nvCxnSpPr>
        <p:spPr>
          <a:xfrm>
            <a:off x="64403" y="3636917"/>
            <a:ext cx="3657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317825" y="3045405"/>
            <a:ext cx="12526" cy="1177447"/>
          </a:xfrm>
          <a:prstGeom prst="line">
            <a:avLst/>
          </a:prstGeom>
          <a:ln w="38100"/>
        </p:spPr>
        <p:style>
          <a:lnRef idx="1">
            <a:schemeClr val="dk1"/>
          </a:lnRef>
          <a:fillRef idx="0">
            <a:schemeClr val="dk1"/>
          </a:fillRef>
          <a:effectRef idx="0">
            <a:schemeClr val="dk1"/>
          </a:effectRef>
          <a:fontRef idx="minor">
            <a:schemeClr val="tx1"/>
          </a:fontRef>
        </p:style>
      </p:cxnSp>
      <p:sp>
        <p:nvSpPr>
          <p:cNvPr id="16" name="Google Shape;68;p14"/>
          <p:cNvSpPr txBox="1">
            <a:spLocks/>
          </p:cNvSpPr>
          <p:nvPr/>
        </p:nvSpPr>
        <p:spPr>
          <a:xfrm>
            <a:off x="1879108" y="1031069"/>
            <a:ext cx="6936956" cy="948503"/>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General Tso’s Chicken </a:t>
            </a:r>
            <a:r>
              <a:rPr lang="en-US" dirty="0" smtClean="0">
                <a:solidFill>
                  <a:srgbClr val="00B050"/>
                </a:solidFill>
              </a:rPr>
              <a:t>is </a:t>
            </a:r>
            <a:r>
              <a:rPr lang="en-US" dirty="0" smtClean="0"/>
              <a:t>and always </a:t>
            </a:r>
            <a:r>
              <a:rPr lang="en-US" dirty="0" smtClean="0">
                <a:solidFill>
                  <a:srgbClr val="00B050"/>
                </a:solidFill>
              </a:rPr>
              <a:t>will be </a:t>
            </a:r>
            <a:r>
              <a:rPr lang="en-US" dirty="0" smtClean="0">
                <a:solidFill>
                  <a:srgbClr val="7030A0"/>
                </a:solidFill>
              </a:rPr>
              <a:t>my favorite food.</a:t>
            </a:r>
            <a:endParaRPr lang="en-US" dirty="0"/>
          </a:p>
        </p:txBody>
      </p:sp>
      <p:grpSp>
        <p:nvGrpSpPr>
          <p:cNvPr id="18" name="Group 17"/>
          <p:cNvGrpSpPr/>
          <p:nvPr/>
        </p:nvGrpSpPr>
        <p:grpSpPr>
          <a:xfrm>
            <a:off x="6437289" y="3379191"/>
            <a:ext cx="2586720" cy="1764309"/>
            <a:chOff x="-1206629" y="3377322"/>
            <a:chExt cx="2586720" cy="1764309"/>
          </a:xfrm>
        </p:grpSpPr>
        <p:pic>
          <p:nvPicPr>
            <p:cNvPr id="19" name="Picture 18"/>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0" name="Rounded Rectangular Callout 19"/>
            <p:cNvSpPr/>
            <p:nvPr/>
          </p:nvSpPr>
          <p:spPr>
            <a:xfrm>
              <a:off x="-1206629" y="3377322"/>
              <a:ext cx="1306553" cy="700349"/>
            </a:xfrm>
            <a:prstGeom prst="wedgeRoundRectCallout">
              <a:avLst>
                <a:gd name="adj1" fmla="val 50740"/>
                <a:gd name="adj2" fmla="val 91975"/>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Let’s begin with one subject and two verbs.</a:t>
              </a:r>
              <a:endParaRPr lang="en-US" sz="1200" dirty="0"/>
            </a:p>
          </p:txBody>
        </p:sp>
      </p:grpSp>
      <p:cxnSp>
        <p:nvCxnSpPr>
          <p:cNvPr id="10" name="Straight Connector 9"/>
          <p:cNvCxnSpPr/>
          <p:nvPr/>
        </p:nvCxnSpPr>
        <p:spPr>
          <a:xfrm rot="10800000">
            <a:off x="4471235" y="4480425"/>
            <a:ext cx="1371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rot="10800000">
            <a:off x="4444731" y="2803935"/>
            <a:ext cx="1371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rot="10800000" flipV="1">
            <a:off x="3667492" y="2802836"/>
            <a:ext cx="777240" cy="83210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10800000">
            <a:off x="3684700" y="3634940"/>
            <a:ext cx="779929" cy="82798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rot="10800000">
            <a:off x="4444732" y="2802836"/>
            <a:ext cx="19897" cy="1676994"/>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72090" y="3172463"/>
            <a:ext cx="335226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General Tso’s Chicken</a:t>
            </a:r>
            <a:endParaRPr lang="en-US" sz="2400" dirty="0">
              <a:solidFill>
                <a:srgbClr val="FF0000"/>
              </a:solidFill>
              <a:latin typeface="Arial" panose="020B0604020202020204" pitchFamily="34" charset="0"/>
              <a:cs typeface="Arial" panose="020B0604020202020204" pitchFamily="34" charset="0"/>
            </a:endParaRPr>
          </a:p>
        </p:txBody>
      </p:sp>
      <p:sp>
        <p:nvSpPr>
          <p:cNvPr id="27" name="TextBox 26"/>
          <p:cNvSpPr txBox="1"/>
          <p:nvPr/>
        </p:nvSpPr>
        <p:spPr>
          <a:xfrm>
            <a:off x="4632684" y="4001264"/>
            <a:ext cx="1048875"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will be</a:t>
            </a:r>
          </a:p>
        </p:txBody>
      </p:sp>
      <p:sp>
        <p:nvSpPr>
          <p:cNvPr id="43" name="TextBox 42"/>
          <p:cNvSpPr txBox="1"/>
          <p:nvPr/>
        </p:nvSpPr>
        <p:spPr>
          <a:xfrm rot="16200000">
            <a:off x="3942211" y="3429416"/>
            <a:ext cx="640283" cy="430887"/>
          </a:xfrm>
          <a:prstGeom prst="rect">
            <a:avLst/>
          </a:prstGeom>
          <a:noFill/>
        </p:spPr>
        <p:txBody>
          <a:bodyPr wrap="square" rtlCol="0">
            <a:spAutoFit/>
          </a:bodyPr>
          <a:lstStyle/>
          <a:p>
            <a:r>
              <a:rPr lang="en-US" sz="2100" dirty="0" smtClean="0">
                <a:solidFill>
                  <a:srgbClr val="1C4587"/>
                </a:solidFill>
                <a:latin typeface="Arial" panose="020B0604020202020204" pitchFamily="34" charset="0"/>
                <a:cs typeface="Arial" panose="020B0604020202020204" pitchFamily="34" charset="0"/>
              </a:rPr>
              <a:t>and</a:t>
            </a:r>
          </a:p>
        </p:txBody>
      </p:sp>
      <p:sp>
        <p:nvSpPr>
          <p:cNvPr id="38" name="TextBox 37"/>
          <p:cNvSpPr txBox="1"/>
          <p:nvPr/>
        </p:nvSpPr>
        <p:spPr>
          <a:xfrm>
            <a:off x="5001025" y="2341171"/>
            <a:ext cx="599556"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is</a:t>
            </a:r>
          </a:p>
        </p:txBody>
      </p:sp>
      <p:grpSp>
        <p:nvGrpSpPr>
          <p:cNvPr id="40" name="Group 39"/>
          <p:cNvGrpSpPr/>
          <p:nvPr/>
        </p:nvGrpSpPr>
        <p:grpSpPr>
          <a:xfrm>
            <a:off x="5856" y="3596839"/>
            <a:ext cx="3087172" cy="1546661"/>
            <a:chOff x="7327862" y="3594969"/>
            <a:chExt cx="3087172" cy="1546661"/>
          </a:xfrm>
        </p:grpSpPr>
        <p:pic>
          <p:nvPicPr>
            <p:cNvPr id="44" name="Picture 43"/>
            <p:cNvPicPr>
              <a:picLocks noChangeAspect="1"/>
            </p:cNvPicPr>
            <p:nvPr/>
          </p:nvPicPr>
          <p:blipFill rotWithShape="1">
            <a:blip r:embed="rId5">
              <a:extLst>
                <a:ext uri="{BEBA8EAE-BF5A-486C-A8C5-ECC9F3942E4B}">
                  <a14:imgProps xmlns:a14="http://schemas.microsoft.com/office/drawing/2010/main">
                    <a14:imgLayer r:embed="rId6">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flipH="1">
              <a:off x="7327862" y="3594969"/>
              <a:ext cx="1385303" cy="1546661"/>
            </a:xfrm>
            <a:prstGeom prst="rect">
              <a:avLst/>
            </a:prstGeom>
          </p:spPr>
        </p:pic>
        <p:sp>
          <p:nvSpPr>
            <p:cNvPr id="45" name="Rounded Rectangular Callout 44"/>
            <p:cNvSpPr/>
            <p:nvPr/>
          </p:nvSpPr>
          <p:spPr>
            <a:xfrm>
              <a:off x="8663197" y="3776975"/>
              <a:ext cx="1751837" cy="963935"/>
            </a:xfrm>
            <a:prstGeom prst="wedgeRoundRectCallout">
              <a:avLst>
                <a:gd name="adj1" fmla="val -66777"/>
                <a:gd name="adj2" fmla="val 11896"/>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Notice how it IS food and ALWAYS WILL BE food. So the verbs coalesce into one noun.</a:t>
              </a:r>
              <a:endParaRPr lang="en-US" sz="1200" dirty="0"/>
            </a:p>
          </p:txBody>
        </p:sp>
      </p:grpSp>
    </p:spTree>
    <p:extLst>
      <p:ext uri="{BB962C8B-B14F-4D97-AF65-F5344CB8AC3E}">
        <p14:creationId xmlns:p14="http://schemas.microsoft.com/office/powerpoint/2010/main" val="2662180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0-#ppt_h/2"/>
                                          </p:val>
                                        </p:tav>
                                        <p:tav tm="100000">
                                          <p:val>
                                            <p:strVal val="#ppt_y"/>
                                          </p:val>
                                        </p:tav>
                                      </p:tavLst>
                                    </p:anim>
                                  </p:childTnLst>
                                </p:cTn>
                              </p:par>
                            </p:childTnLst>
                          </p:cTn>
                        </p:par>
                        <p:par>
                          <p:cTn id="55" fill="hold">
                            <p:stCondLst>
                              <p:cond delay="500"/>
                            </p:stCondLst>
                            <p:childTnLst>
                              <p:par>
                                <p:cTn id="56" presetID="2" presetClass="entr" presetSubtype="8"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0-#ppt_w/2"/>
                                          </p:val>
                                        </p:tav>
                                        <p:tav tm="100000">
                                          <p:val>
                                            <p:strVal val="#ppt_x"/>
                                          </p:val>
                                        </p:tav>
                                      </p:tavLst>
                                    </p:anim>
                                    <p:anim calcmode="lin" valueType="num">
                                      <p:cBhvr additive="base">
                                        <p:cTn id="59" dur="500" fill="hold"/>
                                        <p:tgtEl>
                                          <p:spTgt spid="38"/>
                                        </p:tgtEl>
                                        <p:attrNameLst>
                                          <p:attrName>ppt_y</p:attrName>
                                        </p:attrNameLst>
                                      </p:cBhvr>
                                      <p:tavLst>
                                        <p:tav tm="0">
                                          <p:val>
                                            <p:strVal val="#ppt_y"/>
                                          </p:val>
                                        </p:tav>
                                        <p:tav tm="100000">
                                          <p:val>
                                            <p:strVal val="#ppt_y"/>
                                          </p:val>
                                        </p:tav>
                                      </p:tavLst>
                                    </p:anim>
                                  </p:childTnLst>
                                </p:cTn>
                              </p:par>
                            </p:childTnLst>
                          </p:cTn>
                        </p:par>
                        <p:par>
                          <p:cTn id="60" fill="hold">
                            <p:stCondLst>
                              <p:cond delay="1000"/>
                            </p:stCondLst>
                            <p:childTnLst>
                              <p:par>
                                <p:cTn id="61" presetID="2" presetClass="entr" presetSubtype="8"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0-#ppt_w/2"/>
                                          </p:val>
                                        </p:tav>
                                        <p:tav tm="100000">
                                          <p:val>
                                            <p:strVal val="#ppt_x"/>
                                          </p:val>
                                        </p:tav>
                                      </p:tavLst>
                                    </p:anim>
                                    <p:anim calcmode="lin" valueType="num">
                                      <p:cBhvr additive="base">
                                        <p:cTn id="64" dur="500" fill="hold"/>
                                        <p:tgtEl>
                                          <p:spTgt spid="27"/>
                                        </p:tgtEl>
                                        <p:attrNameLst>
                                          <p:attrName>ppt_y</p:attrName>
                                        </p:attrNameLst>
                                      </p:cBhvr>
                                      <p:tavLst>
                                        <p:tav tm="0">
                                          <p:val>
                                            <p:strVal val="#ppt_y"/>
                                          </p:val>
                                        </p:tav>
                                        <p:tav tm="100000">
                                          <p:val>
                                            <p:strVal val="#ppt_y"/>
                                          </p:val>
                                        </p:tav>
                                      </p:tavLst>
                                    </p:anim>
                                  </p:childTnLst>
                                </p:cTn>
                              </p:par>
                            </p:childTnLst>
                          </p:cTn>
                        </p:par>
                        <p:par>
                          <p:cTn id="65" fill="hold">
                            <p:stCondLst>
                              <p:cond delay="1500"/>
                            </p:stCondLst>
                            <p:childTnLst>
                              <p:par>
                                <p:cTn id="66" presetID="2" presetClass="entr" presetSubtype="2"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500" fill="hold"/>
                                        <p:tgtEl>
                                          <p:spTgt spid="43"/>
                                        </p:tgtEl>
                                        <p:attrNameLst>
                                          <p:attrName>ppt_x</p:attrName>
                                        </p:attrNameLst>
                                      </p:cBhvr>
                                      <p:tavLst>
                                        <p:tav tm="0">
                                          <p:val>
                                            <p:strVal val="1+#ppt_w/2"/>
                                          </p:val>
                                        </p:tav>
                                        <p:tav tm="100000">
                                          <p:val>
                                            <p:strVal val="#ppt_x"/>
                                          </p:val>
                                        </p:tav>
                                      </p:tavLst>
                                    </p:anim>
                                    <p:anim calcmode="lin" valueType="num">
                                      <p:cBhvr additive="base">
                                        <p:cTn id="69"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ppt_x"/>
                                          </p:val>
                                        </p:tav>
                                        <p:tav tm="100000">
                                          <p:val>
                                            <p:strVal val="#ppt_x"/>
                                          </p:val>
                                        </p:tav>
                                      </p:tavLst>
                                    </p:anim>
                                    <p:anim calcmode="lin" valueType="num">
                                      <p:cBhvr additive="base">
                                        <p:cTn id="7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7" grpId="0"/>
      <p:bldP spid="43" grpId="0"/>
      <p:bldP spid="3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a:t>P</a:t>
            </a:r>
            <a:r>
              <a:rPr lang="en-US" dirty="0"/>
              <a:t>a</a:t>
            </a:r>
            <a:r>
              <a:rPr lang="en" dirty="0"/>
              <a:t>ttern </a:t>
            </a:r>
            <a:r>
              <a:rPr lang="en" dirty="0" smtClean="0"/>
              <a:t>V: </a:t>
            </a:r>
            <a:r>
              <a:rPr lang="en" dirty="0">
                <a:solidFill>
                  <a:srgbClr val="FF0000"/>
                </a:solidFill>
              </a:rPr>
              <a:t>NP</a:t>
            </a:r>
            <a:r>
              <a:rPr lang="en" baseline="-25000" dirty="0">
                <a:solidFill>
                  <a:srgbClr val="FF0000"/>
                </a:solidFill>
              </a:rPr>
              <a:t>1</a:t>
            </a:r>
            <a:r>
              <a:rPr lang="en" dirty="0"/>
              <a:t> – </a:t>
            </a:r>
            <a:r>
              <a:rPr lang="en" dirty="0" smtClean="0">
                <a:solidFill>
                  <a:srgbClr val="00B050"/>
                </a:solidFill>
              </a:rPr>
              <a:t>LV</a:t>
            </a:r>
            <a:r>
              <a:rPr lang="en" dirty="0" smtClean="0"/>
              <a:t> </a:t>
            </a:r>
            <a:r>
              <a:rPr lang="en" dirty="0"/>
              <a:t>– </a:t>
            </a:r>
            <a:r>
              <a:rPr lang="en" dirty="0">
                <a:solidFill>
                  <a:srgbClr val="7030A0"/>
                </a:solidFill>
              </a:rPr>
              <a:t>NP</a:t>
            </a:r>
            <a:r>
              <a:rPr lang="en" baseline="-25000" dirty="0">
                <a:solidFill>
                  <a:srgbClr val="7030A0"/>
                </a:solidFill>
              </a:rPr>
              <a:t>1</a:t>
            </a:r>
            <a:endParaRPr dirty="0">
              <a:solidFill>
                <a:srgbClr val="7030A0"/>
              </a:solidFill>
            </a:endParaRPr>
          </a:p>
        </p:txBody>
      </p:sp>
      <p:cxnSp>
        <p:nvCxnSpPr>
          <p:cNvPr id="6" name="Straight Connector 5"/>
          <p:cNvCxnSpPr/>
          <p:nvPr/>
        </p:nvCxnSpPr>
        <p:spPr>
          <a:xfrm>
            <a:off x="64403" y="3636917"/>
            <a:ext cx="3657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317825" y="3045405"/>
            <a:ext cx="12526" cy="1177447"/>
          </a:xfrm>
          <a:prstGeom prst="line">
            <a:avLst/>
          </a:prstGeom>
          <a:ln w="38100"/>
        </p:spPr>
        <p:style>
          <a:lnRef idx="1">
            <a:schemeClr val="dk1"/>
          </a:lnRef>
          <a:fillRef idx="0">
            <a:schemeClr val="dk1"/>
          </a:fillRef>
          <a:effectRef idx="0">
            <a:schemeClr val="dk1"/>
          </a:effectRef>
          <a:fontRef idx="minor">
            <a:schemeClr val="tx1"/>
          </a:fontRef>
        </p:style>
      </p:cxnSp>
      <p:sp>
        <p:nvSpPr>
          <p:cNvPr id="16" name="Google Shape;68;p14"/>
          <p:cNvSpPr txBox="1">
            <a:spLocks/>
          </p:cNvSpPr>
          <p:nvPr/>
        </p:nvSpPr>
        <p:spPr>
          <a:xfrm>
            <a:off x="1879108" y="1031069"/>
            <a:ext cx="6936956" cy="948503"/>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General Tso’s Chicken </a:t>
            </a:r>
            <a:r>
              <a:rPr lang="en-US" dirty="0" smtClean="0">
                <a:solidFill>
                  <a:srgbClr val="00B050"/>
                </a:solidFill>
              </a:rPr>
              <a:t>is </a:t>
            </a:r>
            <a:r>
              <a:rPr lang="en-US" dirty="0" smtClean="0">
                <a:solidFill>
                  <a:schemeClr val="tx1"/>
                </a:solidFill>
              </a:rPr>
              <a:t>and always </a:t>
            </a:r>
            <a:r>
              <a:rPr lang="en-US" dirty="0" smtClean="0">
                <a:solidFill>
                  <a:srgbClr val="00B050"/>
                </a:solidFill>
              </a:rPr>
              <a:t>will be </a:t>
            </a:r>
            <a:r>
              <a:rPr lang="en-US" dirty="0" smtClean="0">
                <a:solidFill>
                  <a:srgbClr val="7030A0"/>
                </a:solidFill>
              </a:rPr>
              <a:t>my favorite food.</a:t>
            </a:r>
            <a:endParaRPr lang="en-US" dirty="0"/>
          </a:p>
        </p:txBody>
      </p:sp>
      <p:grpSp>
        <p:nvGrpSpPr>
          <p:cNvPr id="18" name="Group 17"/>
          <p:cNvGrpSpPr/>
          <p:nvPr/>
        </p:nvGrpSpPr>
        <p:grpSpPr>
          <a:xfrm>
            <a:off x="6437289" y="3379191"/>
            <a:ext cx="2586720" cy="1764309"/>
            <a:chOff x="-1206629" y="3377322"/>
            <a:chExt cx="2586720" cy="1764309"/>
          </a:xfrm>
        </p:grpSpPr>
        <p:pic>
          <p:nvPicPr>
            <p:cNvPr id="19" name="Picture 18"/>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0" name="Rounded Rectangular Callout 19"/>
            <p:cNvSpPr/>
            <p:nvPr/>
          </p:nvSpPr>
          <p:spPr>
            <a:xfrm>
              <a:off x="-1206629" y="3377322"/>
              <a:ext cx="1306553" cy="700349"/>
            </a:xfrm>
            <a:prstGeom prst="wedgeRoundRectCallout">
              <a:avLst>
                <a:gd name="adj1" fmla="val 50740"/>
                <a:gd name="adj2" fmla="val 91975"/>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Let’s begin with one subject and two verbs.</a:t>
              </a:r>
              <a:endParaRPr lang="en-US" sz="1200" dirty="0"/>
            </a:p>
          </p:txBody>
        </p:sp>
      </p:grpSp>
      <p:cxnSp>
        <p:nvCxnSpPr>
          <p:cNvPr id="10" name="Straight Connector 9"/>
          <p:cNvCxnSpPr/>
          <p:nvPr/>
        </p:nvCxnSpPr>
        <p:spPr>
          <a:xfrm rot="10800000">
            <a:off x="4471235" y="4480425"/>
            <a:ext cx="1371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rot="10800000">
            <a:off x="4444731" y="2803935"/>
            <a:ext cx="1371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rot="10800000" flipV="1">
            <a:off x="3667492" y="2802836"/>
            <a:ext cx="777240" cy="83210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10800000">
            <a:off x="3684700" y="3634940"/>
            <a:ext cx="779929" cy="82798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rot="10800000">
            <a:off x="4444732" y="2802836"/>
            <a:ext cx="19897" cy="1676994"/>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72090" y="3172463"/>
            <a:ext cx="335226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General Tso’s Chicken</a:t>
            </a:r>
            <a:endParaRPr lang="en-US" sz="2400" dirty="0">
              <a:solidFill>
                <a:srgbClr val="FF0000"/>
              </a:solidFill>
              <a:latin typeface="Arial" panose="020B0604020202020204" pitchFamily="34" charset="0"/>
              <a:cs typeface="Arial" panose="020B0604020202020204" pitchFamily="34" charset="0"/>
            </a:endParaRPr>
          </a:p>
        </p:txBody>
      </p:sp>
      <p:sp>
        <p:nvSpPr>
          <p:cNvPr id="27" name="TextBox 26"/>
          <p:cNvSpPr txBox="1"/>
          <p:nvPr/>
        </p:nvSpPr>
        <p:spPr>
          <a:xfrm>
            <a:off x="4632684" y="4001264"/>
            <a:ext cx="1048875"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will be</a:t>
            </a:r>
          </a:p>
        </p:txBody>
      </p:sp>
      <p:sp>
        <p:nvSpPr>
          <p:cNvPr id="43" name="TextBox 42"/>
          <p:cNvSpPr txBox="1"/>
          <p:nvPr/>
        </p:nvSpPr>
        <p:spPr>
          <a:xfrm rot="16200000">
            <a:off x="3942211" y="3429416"/>
            <a:ext cx="640283" cy="430887"/>
          </a:xfrm>
          <a:prstGeom prst="rect">
            <a:avLst/>
          </a:prstGeom>
          <a:noFill/>
        </p:spPr>
        <p:txBody>
          <a:bodyPr wrap="square" rtlCol="0">
            <a:spAutoFit/>
          </a:bodyPr>
          <a:lstStyle/>
          <a:p>
            <a:r>
              <a:rPr lang="en-US" sz="2100" dirty="0" smtClean="0">
                <a:solidFill>
                  <a:srgbClr val="1C4587"/>
                </a:solidFill>
                <a:latin typeface="Arial" panose="020B0604020202020204" pitchFamily="34" charset="0"/>
                <a:cs typeface="Arial" panose="020B0604020202020204" pitchFamily="34" charset="0"/>
              </a:rPr>
              <a:t>and</a:t>
            </a:r>
          </a:p>
        </p:txBody>
      </p:sp>
      <p:sp>
        <p:nvSpPr>
          <p:cNvPr id="38" name="TextBox 37"/>
          <p:cNvSpPr txBox="1"/>
          <p:nvPr/>
        </p:nvSpPr>
        <p:spPr>
          <a:xfrm>
            <a:off x="5001025" y="2341171"/>
            <a:ext cx="599556"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is</a:t>
            </a:r>
          </a:p>
        </p:txBody>
      </p:sp>
      <p:grpSp>
        <p:nvGrpSpPr>
          <p:cNvPr id="40" name="Group 39"/>
          <p:cNvGrpSpPr/>
          <p:nvPr/>
        </p:nvGrpSpPr>
        <p:grpSpPr>
          <a:xfrm>
            <a:off x="5856" y="3596839"/>
            <a:ext cx="3087172" cy="1546661"/>
            <a:chOff x="7327862" y="3594969"/>
            <a:chExt cx="3087172" cy="1546661"/>
          </a:xfrm>
        </p:grpSpPr>
        <p:pic>
          <p:nvPicPr>
            <p:cNvPr id="44" name="Picture 43"/>
            <p:cNvPicPr>
              <a:picLocks noChangeAspect="1"/>
            </p:cNvPicPr>
            <p:nvPr/>
          </p:nvPicPr>
          <p:blipFill rotWithShape="1">
            <a:blip r:embed="rId5">
              <a:extLst>
                <a:ext uri="{BEBA8EAE-BF5A-486C-A8C5-ECC9F3942E4B}">
                  <a14:imgProps xmlns:a14="http://schemas.microsoft.com/office/drawing/2010/main">
                    <a14:imgLayer r:embed="rId6">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flipH="1">
              <a:off x="7327862" y="3594969"/>
              <a:ext cx="1385303" cy="1546661"/>
            </a:xfrm>
            <a:prstGeom prst="rect">
              <a:avLst/>
            </a:prstGeom>
          </p:spPr>
        </p:pic>
        <p:sp>
          <p:nvSpPr>
            <p:cNvPr id="45" name="Rounded Rectangular Callout 44"/>
            <p:cNvSpPr/>
            <p:nvPr/>
          </p:nvSpPr>
          <p:spPr>
            <a:xfrm>
              <a:off x="8663197" y="3776975"/>
              <a:ext cx="1751837" cy="963935"/>
            </a:xfrm>
            <a:prstGeom prst="wedgeRoundRectCallout">
              <a:avLst>
                <a:gd name="adj1" fmla="val -66777"/>
                <a:gd name="adj2" fmla="val 11896"/>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Notice how it IS food and ALWAYS WILL BE food. So the verbs coalesce into one noun.</a:t>
              </a:r>
              <a:endParaRPr lang="en-US" sz="1200" dirty="0"/>
            </a:p>
          </p:txBody>
        </p:sp>
      </p:grpSp>
      <p:cxnSp>
        <p:nvCxnSpPr>
          <p:cNvPr id="21" name="Straight Connector 20"/>
          <p:cNvCxnSpPr/>
          <p:nvPr/>
        </p:nvCxnSpPr>
        <p:spPr>
          <a:xfrm flipH="1" flipV="1">
            <a:off x="5804544" y="2809401"/>
            <a:ext cx="809556" cy="85408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10800000" flipV="1">
            <a:off x="5836860" y="3663488"/>
            <a:ext cx="777240" cy="83210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6584471" y="3663488"/>
            <a:ext cx="18288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flipV="1">
            <a:off x="6404225" y="3061845"/>
            <a:ext cx="586428" cy="60572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7060296" y="3218888"/>
            <a:ext cx="1048875"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food</a:t>
            </a:r>
          </a:p>
        </p:txBody>
      </p:sp>
      <p:cxnSp>
        <p:nvCxnSpPr>
          <p:cNvPr id="33" name="Straight Connector 32"/>
          <p:cNvCxnSpPr/>
          <p:nvPr/>
        </p:nvCxnSpPr>
        <p:spPr>
          <a:xfrm rot="10800000">
            <a:off x="7125126" y="3649260"/>
            <a:ext cx="779929" cy="82798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flipV="1">
            <a:off x="7684603" y="3652113"/>
            <a:ext cx="1131461" cy="12802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rot="2849275">
            <a:off x="7500904" y="3906916"/>
            <a:ext cx="85247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my</a:t>
            </a:r>
          </a:p>
        </p:txBody>
      </p:sp>
      <p:sp>
        <p:nvSpPr>
          <p:cNvPr id="39" name="TextBox 38"/>
          <p:cNvSpPr txBox="1"/>
          <p:nvPr/>
        </p:nvSpPr>
        <p:spPr>
          <a:xfrm rot="2849275">
            <a:off x="7893995" y="4091291"/>
            <a:ext cx="1309761"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favorite</a:t>
            </a:r>
          </a:p>
        </p:txBody>
      </p:sp>
      <p:cxnSp>
        <p:nvCxnSpPr>
          <p:cNvPr id="41" name="Straight Connector 40"/>
          <p:cNvCxnSpPr/>
          <p:nvPr/>
        </p:nvCxnSpPr>
        <p:spPr>
          <a:xfrm rot="10800000">
            <a:off x="4990697" y="4495277"/>
            <a:ext cx="779929" cy="82798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rot="2849275">
            <a:off x="5048800" y="4648233"/>
            <a:ext cx="1063331" cy="400110"/>
          </a:xfrm>
          <a:prstGeom prst="rect">
            <a:avLst/>
          </a:prstGeom>
          <a:noFill/>
        </p:spPr>
        <p:txBody>
          <a:bodyPr wrap="square" rtlCol="0">
            <a:spAutoFit/>
          </a:bodyPr>
          <a:lstStyle/>
          <a:p>
            <a:r>
              <a:rPr lang="en-US" sz="2000" dirty="0" smtClean="0">
                <a:solidFill>
                  <a:srgbClr val="1C4587"/>
                </a:solidFill>
                <a:latin typeface="Arial" panose="020B0604020202020204" pitchFamily="34" charset="0"/>
                <a:cs typeface="Arial" panose="020B0604020202020204" pitchFamily="34" charset="0"/>
              </a:rPr>
              <a:t>always</a:t>
            </a:r>
          </a:p>
        </p:txBody>
      </p:sp>
    </p:spTree>
    <p:extLst>
      <p:ext uri="{BB962C8B-B14F-4D97-AF65-F5344CB8AC3E}">
        <p14:creationId xmlns:p14="http://schemas.microsoft.com/office/powerpoint/2010/main" val="2665335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ppt_x"/>
                                          </p:val>
                                        </p:tav>
                                      </p:tavLst>
                                    </p:anim>
                                    <p:anim calcmode="lin" valueType="num">
                                      <p:cBhvr additive="base">
                                        <p:cTn id="7" dur="500"/>
                                        <p:tgtEl>
                                          <p:spTgt spid="18"/>
                                        </p:tgtEl>
                                        <p:attrNameLst>
                                          <p:attrName>ppt_y</p:attrName>
                                        </p:attrNameLst>
                                      </p:cBhvr>
                                      <p:tavLst>
                                        <p:tav tm="0">
                                          <p:val>
                                            <p:strVal val="ppt_y"/>
                                          </p:val>
                                        </p:tav>
                                        <p:tav tm="100000">
                                          <p:val>
                                            <p:strVal val="1+ppt_h/2"/>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1+#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0-#ppt_w/2"/>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12"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0-#ppt_w/2"/>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fill="hold"/>
                                        <p:tgtEl>
                                          <p:spTgt spid="37"/>
                                        </p:tgtEl>
                                        <p:attrNameLst>
                                          <p:attrName>ppt_x</p:attrName>
                                        </p:attrNameLst>
                                      </p:cBhvr>
                                      <p:tavLst>
                                        <p:tav tm="0">
                                          <p:val>
                                            <p:strVal val="#ppt_x"/>
                                          </p:val>
                                        </p:tav>
                                        <p:tav tm="100000">
                                          <p:val>
                                            <p:strVal val="#ppt_x"/>
                                          </p:val>
                                        </p:tav>
                                      </p:tavLst>
                                    </p:anim>
                                    <p:anim calcmode="lin" valueType="num">
                                      <p:cBhvr additive="base">
                                        <p:cTn id="5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500" fill="hold"/>
                                        <p:tgtEl>
                                          <p:spTgt spid="41"/>
                                        </p:tgtEl>
                                        <p:attrNameLst>
                                          <p:attrName>ppt_x</p:attrName>
                                        </p:attrNameLst>
                                      </p:cBhvr>
                                      <p:tavLst>
                                        <p:tav tm="0">
                                          <p:val>
                                            <p:strVal val="0-#ppt_w/2"/>
                                          </p:val>
                                        </p:tav>
                                        <p:tav tm="100000">
                                          <p:val>
                                            <p:strVal val="#ppt_x"/>
                                          </p:val>
                                        </p:tav>
                                      </p:tavLst>
                                    </p:anim>
                                    <p:anim calcmode="lin" valueType="num">
                                      <p:cBhvr additive="base">
                                        <p:cTn id="57" dur="500" fill="hold"/>
                                        <p:tgtEl>
                                          <p:spTgt spid="41"/>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2" presetClass="entr" presetSubtype="2"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1+#ppt_w/2"/>
                                          </p:val>
                                        </p:tav>
                                        <p:tav tm="100000">
                                          <p:val>
                                            <p:strVal val="#ppt_x"/>
                                          </p:val>
                                        </p:tav>
                                      </p:tavLst>
                                    </p:anim>
                                    <p:anim calcmode="lin" valueType="num">
                                      <p:cBhvr additive="base">
                                        <p:cTn id="62"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7" grpId="0"/>
      <p:bldP spid="39" grpId="0"/>
      <p:bldP spid="4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ctrTitle" idx="4294967295"/>
          </p:nvPr>
        </p:nvSpPr>
        <p:spPr>
          <a:xfrm>
            <a:off x="1806950" y="600098"/>
            <a:ext cx="6284864"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dirty="0" smtClean="0"/>
              <a:t>Predicate Nominatives</a:t>
            </a:r>
            <a:endParaRPr sz="7200" dirty="0"/>
          </a:p>
        </p:txBody>
      </p:sp>
      <p:sp>
        <p:nvSpPr>
          <p:cNvPr id="88" name="Google Shape;88;p17"/>
          <p:cNvSpPr txBox="1">
            <a:spLocks noGrp="1"/>
          </p:cNvSpPr>
          <p:nvPr>
            <p:ph type="subTitle" idx="4294967295"/>
          </p:nvPr>
        </p:nvSpPr>
        <p:spPr>
          <a:xfrm>
            <a:off x="1599665" y="1937997"/>
            <a:ext cx="4874100" cy="10807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F</a:t>
            </a:r>
            <a:r>
              <a:rPr lang="en" dirty="0" smtClean="0"/>
              <a:t>ollow the linking verb or To Be verb</a:t>
            </a:r>
          </a:p>
          <a:p>
            <a:pPr marL="0" lvl="0" indent="0" algn="l" rtl="0">
              <a:spcBef>
                <a:spcPts val="0"/>
              </a:spcBef>
              <a:spcAft>
                <a:spcPts val="0"/>
              </a:spcAft>
              <a:buNone/>
            </a:pPr>
            <a:r>
              <a:rPr lang="en" dirty="0" smtClean="0"/>
              <a:t>Answer questions What or Who</a:t>
            </a:r>
          </a:p>
          <a:p>
            <a:pPr marL="463550" lvl="0" indent="-463550" algn="l" rtl="0">
              <a:spcBef>
                <a:spcPts val="0"/>
              </a:spcBef>
              <a:spcAft>
                <a:spcPts val="0"/>
              </a:spcAft>
              <a:buNone/>
            </a:pPr>
            <a:r>
              <a:rPr lang="en" dirty="0" smtClean="0"/>
              <a:t>Forms Pattern III and V</a:t>
            </a:r>
            <a:endParaRPr dirty="0"/>
          </a:p>
        </p:txBody>
      </p:sp>
      <p:sp>
        <p:nvSpPr>
          <p:cNvPr id="89" name="Google Shape;89;p17"/>
          <p:cNvSpPr/>
          <p:nvPr/>
        </p:nvSpPr>
        <p:spPr>
          <a:xfrm>
            <a:off x="6711071" y="2548448"/>
            <a:ext cx="1693301" cy="1715846"/>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0" name="Google Shape;90;p17"/>
          <p:cNvSpPr/>
          <p:nvPr/>
        </p:nvSpPr>
        <p:spPr>
          <a:xfrm rot="1472978">
            <a:off x="5171507" y="3405154"/>
            <a:ext cx="989994" cy="96432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1" name="Google Shape;91;p17"/>
          <p:cNvSpPr/>
          <p:nvPr/>
        </p:nvSpPr>
        <p:spPr>
          <a:xfrm>
            <a:off x="6651028" y="2363666"/>
            <a:ext cx="433447" cy="42119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2" name="Google Shape;92;p17"/>
          <p:cNvSpPr/>
          <p:nvPr/>
        </p:nvSpPr>
        <p:spPr>
          <a:xfrm rot="2487249">
            <a:off x="6104829" y="4295571"/>
            <a:ext cx="308371" cy="29965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3" name="Google Shape;93;p17"/>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49</a:t>
            </a:fld>
            <a:endParaRPr/>
          </a:p>
        </p:txBody>
      </p:sp>
    </p:spTree>
    <p:extLst>
      <p:ext uri="{BB962C8B-B14F-4D97-AF65-F5344CB8AC3E}">
        <p14:creationId xmlns:p14="http://schemas.microsoft.com/office/powerpoint/2010/main" val="1870470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ADV T/P</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009639" y="3369498"/>
            <a:ext cx="1622120" cy="146554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539913" y="2781674"/>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BE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3262257" y="2811309"/>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rot="2554353">
            <a:off x="5318979" y="3836341"/>
            <a:ext cx="1489691"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Adverbial</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452521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 is a Noun Phrase. It is the SUBJECT. </a:t>
            </a:r>
            <a:endParaRPr lang="en-US" dirty="0">
              <a:solidFill>
                <a:srgbClr val="FF0000"/>
              </a:solidFill>
            </a:endParaRPr>
          </a:p>
        </p:txBody>
      </p:sp>
      <p:sp>
        <p:nvSpPr>
          <p:cNvPr id="17" name="Google Shape;68;p14"/>
          <p:cNvSpPr txBox="1">
            <a:spLocks/>
          </p:cNvSpPr>
          <p:nvPr/>
        </p:nvSpPr>
        <p:spPr>
          <a:xfrm>
            <a:off x="1924656" y="1374201"/>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BE is a TO BE verb: Is, Are, Was, Were, Am, Be, Being, Been </a:t>
            </a:r>
            <a:endParaRPr lang="en-US" dirty="0">
              <a:solidFill>
                <a:srgbClr val="00B050"/>
              </a:solidFill>
            </a:endParaRPr>
          </a:p>
        </p:txBody>
      </p:sp>
      <p:sp>
        <p:nvSpPr>
          <p:cNvPr id="18" name="Google Shape;68;p14"/>
          <p:cNvSpPr txBox="1">
            <a:spLocks/>
          </p:cNvSpPr>
          <p:nvPr/>
        </p:nvSpPr>
        <p:spPr>
          <a:xfrm>
            <a:off x="1924655" y="1852364"/>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7030A0"/>
                </a:solidFill>
              </a:rPr>
              <a:t>ADV T/P is an Adverbial of Time or Place</a:t>
            </a:r>
            <a:endParaRPr lang="en-US" dirty="0">
              <a:solidFill>
                <a:srgbClr val="7030A0"/>
              </a:solidFill>
            </a:endParaRPr>
          </a:p>
        </p:txBody>
      </p:sp>
      <p:grpSp>
        <p:nvGrpSpPr>
          <p:cNvPr id="12" name="Group 11"/>
          <p:cNvGrpSpPr/>
          <p:nvPr/>
        </p:nvGrpSpPr>
        <p:grpSpPr>
          <a:xfrm>
            <a:off x="6218401" y="2915115"/>
            <a:ext cx="2909369" cy="2226515"/>
            <a:chOff x="6218401" y="2915115"/>
            <a:chExt cx="2909369" cy="2226515"/>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5" name="Rounded Rectangular Callout 4"/>
            <p:cNvSpPr/>
            <p:nvPr/>
          </p:nvSpPr>
          <p:spPr>
            <a:xfrm>
              <a:off x="6218401" y="2915115"/>
              <a:ext cx="1810783" cy="1043108"/>
            </a:xfrm>
            <a:prstGeom prst="wedgeRoundRectCallout">
              <a:avLst>
                <a:gd name="adj1" fmla="val 49275"/>
                <a:gd name="adj2" fmla="val 8743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Always begin with the base line and a bisecting line to separate the Subject + Predicate.</a:t>
              </a:r>
              <a:endParaRPr lang="en-US" sz="1200" dirty="0"/>
            </a:p>
          </p:txBody>
        </p:sp>
      </p:grpSp>
      <p:grpSp>
        <p:nvGrpSpPr>
          <p:cNvPr id="25" name="Group 24"/>
          <p:cNvGrpSpPr/>
          <p:nvPr/>
        </p:nvGrpSpPr>
        <p:grpSpPr>
          <a:xfrm>
            <a:off x="-59184" y="3579079"/>
            <a:ext cx="3952585" cy="1562552"/>
            <a:chOff x="-59184" y="3579079"/>
            <a:chExt cx="3952585" cy="1562552"/>
          </a:xfrm>
        </p:grpSpPr>
        <p:pic>
          <p:nvPicPr>
            <p:cNvPr id="24" name="Picture 23"/>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3" name="Rounded Rectangular Callout 22"/>
            <p:cNvSpPr/>
            <p:nvPr/>
          </p:nvSpPr>
          <p:spPr>
            <a:xfrm>
              <a:off x="1284304" y="3579079"/>
              <a:ext cx="2609097" cy="965406"/>
            </a:xfrm>
            <a:prstGeom prst="wedgeRoundRectCallout">
              <a:avLst>
                <a:gd name="adj1" fmla="val -60919"/>
                <a:gd name="adj2" fmla="val 46911"/>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Notice that the adverbial connects to the verb because it explains when or where the subject is.</a:t>
              </a:r>
            </a:p>
            <a:p>
              <a:pPr algn="ctr"/>
              <a:r>
                <a:rPr lang="en-US" sz="1200" dirty="0" smtClean="0"/>
                <a:t>And always on a slanted line.  </a:t>
              </a:r>
              <a:endParaRPr lang="en-US" sz="1200" dirty="0"/>
            </a:p>
          </p:txBody>
        </p:sp>
      </p:grpSp>
    </p:spTree>
    <p:extLst>
      <p:ext uri="{BB962C8B-B14F-4D97-AF65-F5344CB8AC3E}">
        <p14:creationId xmlns:p14="http://schemas.microsoft.com/office/powerpoint/2010/main" val="171988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6"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1+#ppt_w/2"/>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7" grpId="0"/>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1941100" y="2512300"/>
            <a:ext cx="2362200" cy="1371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b="0" dirty="0" smtClean="0">
                <a:latin typeface="Caveat"/>
                <a:ea typeface="Caveat"/>
                <a:cs typeface="Caveat"/>
                <a:sym typeface="Caveat"/>
              </a:rPr>
              <a:t>Patterns VI-X</a:t>
            </a:r>
            <a:br>
              <a:rPr lang="en-US" sz="2400" b="0" dirty="0" smtClean="0">
                <a:latin typeface="Caveat"/>
                <a:ea typeface="Caveat"/>
                <a:cs typeface="Caveat"/>
                <a:sym typeface="Caveat"/>
              </a:rPr>
            </a:br>
            <a:r>
              <a:rPr lang="en-US" sz="2400" b="0" dirty="0" smtClean="0">
                <a:latin typeface="Caveat"/>
                <a:ea typeface="Caveat"/>
                <a:cs typeface="Caveat"/>
                <a:sym typeface="Caveat"/>
              </a:rPr>
              <a:t>use ACTION verbs</a:t>
            </a:r>
            <a:endParaRPr sz="2400" dirty="0">
              <a:latin typeface="Caveat"/>
              <a:ea typeface="Caveat"/>
              <a:cs typeface="Caveat"/>
              <a:sym typeface="Caveat"/>
            </a:endParaRPr>
          </a:p>
        </p:txBody>
      </p:sp>
      <p:sp>
        <p:nvSpPr>
          <p:cNvPr id="125" name="Google Shape;125;p21"/>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rgbClr val="FFFFFF"/>
                </a:solidFill>
              </a:rPr>
              <a:t>50</a:t>
            </a:fld>
            <a:endParaRPr>
              <a:solidFill>
                <a:srgbClr val="FFFFFF"/>
              </a:solidFill>
            </a:endParaRPr>
          </a:p>
        </p:txBody>
      </p:sp>
    </p:spTree>
    <p:extLst>
      <p:ext uri="{BB962C8B-B14F-4D97-AF65-F5344CB8AC3E}">
        <p14:creationId xmlns:p14="http://schemas.microsoft.com/office/powerpoint/2010/main" val="25543899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a:t>
            </a:r>
            <a:r>
              <a:rPr lang="en" dirty="0"/>
              <a:t>V</a:t>
            </a:r>
            <a:r>
              <a:rPr lang="en" dirty="0" smtClean="0"/>
              <a:t>I: </a:t>
            </a:r>
            <a:r>
              <a:rPr lang="en" dirty="0" smtClean="0">
                <a:solidFill>
                  <a:srgbClr val="FF0000"/>
                </a:solidFill>
              </a:rPr>
              <a:t>NP</a:t>
            </a:r>
            <a:r>
              <a:rPr lang="en" dirty="0" smtClean="0"/>
              <a:t> – </a:t>
            </a:r>
            <a:r>
              <a:rPr lang="en" dirty="0" smtClean="0">
                <a:solidFill>
                  <a:srgbClr val="00B050"/>
                </a:solidFill>
              </a:rPr>
              <a:t>V-int</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539913" y="2781674"/>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V-</a:t>
            </a:r>
            <a:r>
              <a:rPr lang="en-US" sz="2400" dirty="0" err="1" smtClean="0">
                <a:solidFill>
                  <a:srgbClr val="00B050"/>
                </a:solidFill>
                <a:latin typeface="Arial" panose="020B0604020202020204" pitchFamily="34" charset="0"/>
                <a:cs typeface="Arial" panose="020B0604020202020204" pitchFamily="34" charset="0"/>
              </a:rPr>
              <a:t>int</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3262257" y="2811309"/>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452521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 is a Noun Phrase. It is the SUBJECT. </a:t>
            </a:r>
            <a:endParaRPr lang="en-US" dirty="0">
              <a:solidFill>
                <a:srgbClr val="FF0000"/>
              </a:solidFill>
            </a:endParaRPr>
          </a:p>
        </p:txBody>
      </p:sp>
      <p:sp>
        <p:nvSpPr>
          <p:cNvPr id="17" name="Google Shape;68;p14"/>
          <p:cNvSpPr txBox="1">
            <a:spLocks/>
          </p:cNvSpPr>
          <p:nvPr/>
        </p:nvSpPr>
        <p:spPr>
          <a:xfrm>
            <a:off x="1924656" y="1374201"/>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V-</a:t>
            </a:r>
            <a:r>
              <a:rPr lang="en-US" dirty="0" err="1" smtClean="0">
                <a:solidFill>
                  <a:srgbClr val="00B050"/>
                </a:solidFill>
              </a:rPr>
              <a:t>int</a:t>
            </a:r>
            <a:r>
              <a:rPr lang="en-US" dirty="0" smtClean="0">
                <a:solidFill>
                  <a:srgbClr val="00B050"/>
                </a:solidFill>
              </a:rPr>
              <a:t> is an intransitive verb, a type of action verb.</a:t>
            </a:r>
            <a:endParaRPr lang="en-US" dirty="0">
              <a:solidFill>
                <a:srgbClr val="00B050"/>
              </a:solidFill>
            </a:endParaRPr>
          </a:p>
        </p:txBody>
      </p:sp>
      <p:grpSp>
        <p:nvGrpSpPr>
          <p:cNvPr id="12" name="Group 11"/>
          <p:cNvGrpSpPr/>
          <p:nvPr/>
        </p:nvGrpSpPr>
        <p:grpSpPr>
          <a:xfrm>
            <a:off x="6218401" y="2915115"/>
            <a:ext cx="2909369" cy="2226515"/>
            <a:chOff x="6218401" y="2915115"/>
            <a:chExt cx="2909369" cy="2226515"/>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5" name="Rounded Rectangular Callout 4"/>
            <p:cNvSpPr/>
            <p:nvPr/>
          </p:nvSpPr>
          <p:spPr>
            <a:xfrm>
              <a:off x="6218401" y="2915115"/>
              <a:ext cx="1810783" cy="1043108"/>
            </a:xfrm>
            <a:prstGeom prst="wedgeRoundRectCallout">
              <a:avLst>
                <a:gd name="adj1" fmla="val 49275"/>
                <a:gd name="adj2" fmla="val 8743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You will notice that it is similar to Pattern I. But there is no Adverbial.</a:t>
              </a:r>
              <a:endParaRPr lang="en-US" sz="1200" dirty="0"/>
            </a:p>
          </p:txBody>
        </p:sp>
      </p:grpSp>
      <p:grpSp>
        <p:nvGrpSpPr>
          <p:cNvPr id="25" name="Group 24"/>
          <p:cNvGrpSpPr/>
          <p:nvPr/>
        </p:nvGrpSpPr>
        <p:grpSpPr>
          <a:xfrm>
            <a:off x="-59184" y="3522767"/>
            <a:ext cx="4138899" cy="1618864"/>
            <a:chOff x="-59184" y="3522767"/>
            <a:chExt cx="4138899" cy="1618864"/>
          </a:xfrm>
        </p:grpSpPr>
        <p:pic>
          <p:nvPicPr>
            <p:cNvPr id="24" name="Picture 23"/>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3" name="Rounded Rectangular Callout 22"/>
            <p:cNvSpPr/>
            <p:nvPr/>
          </p:nvSpPr>
          <p:spPr>
            <a:xfrm>
              <a:off x="1162310" y="3522767"/>
              <a:ext cx="2917405" cy="965406"/>
            </a:xfrm>
            <a:prstGeom prst="wedgeRoundRectCallout">
              <a:avLst>
                <a:gd name="adj1" fmla="val -56196"/>
                <a:gd name="adj2" fmla="val 43019"/>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But oftentimes an Adverbial will be included in these sentences. In fact, an Adverbial is optional </a:t>
              </a:r>
              <a:r>
                <a:rPr lang="en-US" sz="1200" u="sng" dirty="0" smtClean="0"/>
                <a:t>but</a:t>
              </a:r>
              <a:r>
                <a:rPr lang="en-US" sz="1200" dirty="0" smtClean="0"/>
                <a:t> common in all nine patterns except for Pattern I, where it is required. </a:t>
              </a:r>
              <a:endParaRPr lang="en-US" sz="1200" dirty="0"/>
            </a:p>
          </p:txBody>
        </p:sp>
      </p:grpSp>
    </p:spTree>
    <p:extLst>
      <p:ext uri="{BB962C8B-B14F-4D97-AF65-F5344CB8AC3E}">
        <p14:creationId xmlns:p14="http://schemas.microsoft.com/office/powerpoint/2010/main" val="318983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VI: </a:t>
            </a:r>
            <a:r>
              <a:rPr lang="en" dirty="0" smtClean="0">
                <a:solidFill>
                  <a:srgbClr val="FF0000"/>
                </a:solidFill>
              </a:rPr>
              <a:t>NP</a:t>
            </a:r>
            <a:r>
              <a:rPr lang="en" dirty="0" smtClean="0"/>
              <a:t> – </a:t>
            </a:r>
            <a:r>
              <a:rPr lang="en" dirty="0" smtClean="0">
                <a:solidFill>
                  <a:srgbClr val="00B050"/>
                </a:solidFill>
              </a:rPr>
              <a:t>V-int</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009639" y="3369498"/>
            <a:ext cx="870558" cy="8178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19688" y="2780776"/>
            <a:ext cx="1058536"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swam</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335331" y="2780776"/>
            <a:ext cx="171710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Alonzo</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rot="2554353">
            <a:off x="5456294" y="3483898"/>
            <a:ext cx="447767"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in</a:t>
            </a:r>
            <a:endParaRPr lang="en-US" sz="2400" dirty="0">
              <a:solidFill>
                <a:srgbClr val="1C4587"/>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484385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#1: </a:t>
            </a:r>
            <a:r>
              <a:rPr lang="en-US" dirty="0" smtClean="0">
                <a:solidFill>
                  <a:srgbClr val="FF0000"/>
                </a:solidFill>
              </a:rPr>
              <a:t>Alonzo </a:t>
            </a:r>
            <a:r>
              <a:rPr lang="en-US" dirty="0" smtClean="0">
                <a:solidFill>
                  <a:srgbClr val="00B050"/>
                </a:solidFill>
              </a:rPr>
              <a:t>swam</a:t>
            </a:r>
            <a:r>
              <a:rPr lang="en-US" dirty="0" smtClean="0">
                <a:solidFill>
                  <a:srgbClr val="FF0000"/>
                </a:solidFill>
              </a:rPr>
              <a:t> </a:t>
            </a:r>
            <a:r>
              <a:rPr lang="en-US" dirty="0" smtClean="0"/>
              <a:t>in the Jell-O.</a:t>
            </a:r>
            <a:endParaRPr lang="en-US" dirty="0"/>
          </a:p>
        </p:txBody>
      </p:sp>
      <p:grpSp>
        <p:nvGrpSpPr>
          <p:cNvPr id="3" name="Group 2"/>
          <p:cNvGrpSpPr/>
          <p:nvPr/>
        </p:nvGrpSpPr>
        <p:grpSpPr>
          <a:xfrm>
            <a:off x="6229699" y="2397864"/>
            <a:ext cx="2601149" cy="1355627"/>
            <a:chOff x="6229699" y="2668044"/>
            <a:chExt cx="2037480" cy="1355627"/>
          </a:xfrm>
        </p:grpSpPr>
        <p:sp>
          <p:nvSpPr>
            <p:cNvPr id="13"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6410290" y="2935366"/>
              <a:ext cx="1610368" cy="738664"/>
            </a:xfrm>
            <a:prstGeom prst="rect">
              <a:avLst/>
            </a:prstGeom>
            <a:noFill/>
          </p:spPr>
          <p:txBody>
            <a:bodyPr wrap="square" rtlCol="0">
              <a:spAutoFit/>
            </a:bodyPr>
            <a:lstStyle/>
            <a:p>
              <a:pPr algn="ctr"/>
              <a:r>
                <a:rPr lang="en-US" dirty="0" smtClean="0">
                  <a:solidFill>
                    <a:srgbClr val="1C4587"/>
                  </a:solidFill>
                </a:rPr>
                <a:t>. . .  but this Adverbial Prep Phrase is optional. </a:t>
              </a:r>
              <a:endParaRPr lang="en-US" dirty="0">
                <a:solidFill>
                  <a:srgbClr val="1C4587"/>
                </a:solidFill>
              </a:endParaRPr>
            </a:p>
          </p:txBody>
        </p:sp>
      </p:grpSp>
      <p:grpSp>
        <p:nvGrpSpPr>
          <p:cNvPr id="4" name="Group 3"/>
          <p:cNvGrpSpPr/>
          <p:nvPr/>
        </p:nvGrpSpPr>
        <p:grpSpPr>
          <a:xfrm>
            <a:off x="3269662" y="3753491"/>
            <a:ext cx="2084435" cy="1385280"/>
            <a:chOff x="3583848" y="3769858"/>
            <a:chExt cx="1827155" cy="1385280"/>
          </a:xfrm>
        </p:grpSpPr>
        <p:sp>
          <p:nvSpPr>
            <p:cNvPr id="14" name="Google Shape;297;p36"/>
            <p:cNvSpPr/>
            <p:nvPr/>
          </p:nvSpPr>
          <p:spPr>
            <a:xfrm flipH="1" flipV="1">
              <a:off x="3583848" y="3769858"/>
              <a:ext cx="1827155" cy="1385280"/>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p:cNvSpPr txBox="1"/>
            <p:nvPr/>
          </p:nvSpPr>
          <p:spPr>
            <a:xfrm>
              <a:off x="3860470" y="4187348"/>
              <a:ext cx="1463040" cy="523220"/>
            </a:xfrm>
            <a:prstGeom prst="rect">
              <a:avLst/>
            </a:prstGeom>
            <a:noFill/>
          </p:spPr>
          <p:txBody>
            <a:bodyPr wrap="square" rtlCol="0">
              <a:spAutoFit/>
            </a:bodyPr>
            <a:lstStyle/>
            <a:p>
              <a:pPr algn="ctr"/>
              <a:r>
                <a:rPr lang="en-US" dirty="0" smtClean="0">
                  <a:solidFill>
                    <a:srgbClr val="1C4587"/>
                  </a:solidFill>
                </a:rPr>
                <a:t>This adds a detail to the sentence . . .</a:t>
              </a:r>
              <a:endParaRPr lang="en-US" dirty="0">
                <a:solidFill>
                  <a:srgbClr val="1C4587"/>
                </a:solidFill>
              </a:endParaRPr>
            </a:p>
          </p:txBody>
        </p:sp>
      </p:grpSp>
      <p:cxnSp>
        <p:nvCxnSpPr>
          <p:cNvPr id="18" name="Straight Connector 17"/>
          <p:cNvCxnSpPr/>
          <p:nvPr/>
        </p:nvCxnSpPr>
        <p:spPr>
          <a:xfrm>
            <a:off x="6750110" y="4187348"/>
            <a:ext cx="870558" cy="8178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5856158" y="4176478"/>
            <a:ext cx="1372739"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6054132" y="3709378"/>
            <a:ext cx="105853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Jell-O</a:t>
            </a:r>
            <a:endParaRPr lang="en-US" sz="2400" dirty="0">
              <a:solidFill>
                <a:srgbClr val="1C4587"/>
              </a:solidFill>
              <a:latin typeface="Arial" panose="020B0604020202020204" pitchFamily="34" charset="0"/>
              <a:cs typeface="Arial" panose="020B0604020202020204" pitchFamily="34" charset="0"/>
            </a:endParaRPr>
          </a:p>
        </p:txBody>
      </p:sp>
      <p:sp>
        <p:nvSpPr>
          <p:cNvPr id="22" name="TextBox 21"/>
          <p:cNvSpPr txBox="1"/>
          <p:nvPr/>
        </p:nvSpPr>
        <p:spPr>
          <a:xfrm rot="2554353">
            <a:off x="7058316" y="4292117"/>
            <a:ext cx="689030"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endParaRPr lang="en-US" sz="2400" dirty="0">
              <a:solidFill>
                <a:srgbClr val="1C4587"/>
              </a:solidFill>
              <a:latin typeface="Arial" panose="020B0604020202020204" pitchFamily="34" charset="0"/>
              <a:cs typeface="Arial" panose="020B0604020202020204" pitchFamily="34" charset="0"/>
            </a:endParaRPr>
          </a:p>
        </p:txBody>
      </p:sp>
      <p:grpSp>
        <p:nvGrpSpPr>
          <p:cNvPr id="23" name="Group 22"/>
          <p:cNvGrpSpPr/>
          <p:nvPr/>
        </p:nvGrpSpPr>
        <p:grpSpPr>
          <a:xfrm>
            <a:off x="-59184" y="3522767"/>
            <a:ext cx="2979345" cy="1618864"/>
            <a:chOff x="-59184" y="3522767"/>
            <a:chExt cx="2979345" cy="1618864"/>
          </a:xfrm>
        </p:grpSpPr>
        <p:pic>
          <p:nvPicPr>
            <p:cNvPr id="24" name="Picture 23"/>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5" name="Rounded Rectangular Callout 24"/>
            <p:cNvSpPr/>
            <p:nvPr/>
          </p:nvSpPr>
          <p:spPr>
            <a:xfrm>
              <a:off x="1162311" y="3522767"/>
              <a:ext cx="1757850" cy="965406"/>
            </a:xfrm>
            <a:prstGeom prst="wedgeRoundRectCallout">
              <a:avLst>
                <a:gd name="adj1" fmla="val -56196"/>
                <a:gd name="adj2" fmla="val 43019"/>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Unlike Pattern I, if we remove the Adverbial, Pattern VI will still make sense. </a:t>
              </a:r>
              <a:endParaRPr lang="en-US" sz="1200" dirty="0"/>
            </a:p>
          </p:txBody>
        </p:sp>
      </p:grpSp>
    </p:spTree>
    <p:extLst>
      <p:ext uri="{BB962C8B-B14F-4D97-AF65-F5344CB8AC3E}">
        <p14:creationId xmlns:p14="http://schemas.microsoft.com/office/powerpoint/2010/main" val="584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8"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0-#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 presetClass="entr" presetSubtype="2"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1+#ppt_w/2"/>
                                          </p:val>
                                        </p:tav>
                                        <p:tav tm="100000">
                                          <p:val>
                                            <p:strVal val="#ppt_x"/>
                                          </p:val>
                                        </p:tav>
                                      </p:tavLst>
                                    </p:anim>
                                    <p:anim calcmode="lin" valueType="num">
                                      <p:cBhvr additive="base">
                                        <p:cTn id="56" dur="500" fill="hold"/>
                                        <p:tgtEl>
                                          <p:spTgt spid="21"/>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2" presetClass="entr" presetSubtype="6"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1+#ppt_w/2"/>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ppt_x"/>
                                          </p:val>
                                        </p:tav>
                                        <p:tav tm="100000">
                                          <p:val>
                                            <p:strVal val="#ppt_x"/>
                                          </p:val>
                                        </p:tav>
                                      </p:tavLst>
                                    </p:anim>
                                    <p:anim calcmode="lin" valueType="num">
                                      <p:cBhvr additive="base">
                                        <p:cTn id="7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21" grpId="0"/>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VI: </a:t>
            </a:r>
            <a:r>
              <a:rPr lang="en" dirty="0" smtClean="0">
                <a:solidFill>
                  <a:srgbClr val="FF0000"/>
                </a:solidFill>
              </a:rPr>
              <a:t>NP</a:t>
            </a:r>
            <a:r>
              <a:rPr lang="en" dirty="0" smtClean="0"/>
              <a:t> – </a:t>
            </a:r>
            <a:r>
              <a:rPr lang="en" dirty="0" smtClean="0">
                <a:solidFill>
                  <a:srgbClr val="00B050"/>
                </a:solidFill>
              </a:rPr>
              <a:t>V-int</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553169" y="3369498"/>
            <a:ext cx="805971" cy="76378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19687" y="2780776"/>
            <a:ext cx="1486598" cy="461665"/>
          </a:xfrm>
          <a:prstGeom prst="rect">
            <a:avLst/>
          </a:prstGeom>
          <a:noFill/>
        </p:spPr>
        <p:txBody>
          <a:bodyPr wrap="square" rtlCol="0">
            <a:spAutoFit/>
          </a:bodyPr>
          <a:lstStyle/>
          <a:p>
            <a:r>
              <a:rPr lang="en-US" sz="2400" dirty="0">
                <a:solidFill>
                  <a:srgbClr val="00B050"/>
                </a:solidFill>
                <a:latin typeface="Arial" panose="020B0604020202020204" pitchFamily="34" charset="0"/>
                <a:cs typeface="Arial" panose="020B0604020202020204" pitchFamily="34" charset="0"/>
              </a:rPr>
              <a:t>i</a:t>
            </a:r>
            <a:r>
              <a:rPr lang="en-US" sz="2400" dirty="0" smtClean="0">
                <a:solidFill>
                  <a:srgbClr val="00B050"/>
                </a:solidFill>
                <a:latin typeface="Arial" panose="020B0604020202020204" pitchFamily="34" charset="0"/>
                <a:cs typeface="Arial" panose="020B0604020202020204" pitchFamily="34" charset="0"/>
              </a:rPr>
              <a:t>s knitting</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335331" y="2780776"/>
            <a:ext cx="171710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Brainerd</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rot="2554353">
            <a:off x="5014510" y="3499138"/>
            <a:ext cx="589678"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by</a:t>
            </a:r>
            <a:endParaRPr lang="en-US" sz="2400" dirty="0">
              <a:solidFill>
                <a:srgbClr val="1C4587"/>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45501"/>
            <a:ext cx="549075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Brainerd </a:t>
            </a:r>
            <a:r>
              <a:rPr lang="en-US" dirty="0" smtClean="0">
                <a:solidFill>
                  <a:srgbClr val="00B050"/>
                </a:solidFill>
              </a:rPr>
              <a:t>is knitting </a:t>
            </a:r>
            <a:r>
              <a:rPr lang="en-US" dirty="0" smtClean="0"/>
              <a:t>by the fire.</a:t>
            </a:r>
            <a:endParaRPr lang="en-US" dirty="0"/>
          </a:p>
        </p:txBody>
      </p:sp>
      <p:grpSp>
        <p:nvGrpSpPr>
          <p:cNvPr id="22" name="Group 21"/>
          <p:cNvGrpSpPr/>
          <p:nvPr/>
        </p:nvGrpSpPr>
        <p:grpSpPr>
          <a:xfrm>
            <a:off x="6055561" y="1802900"/>
            <a:ext cx="1923518" cy="1182003"/>
            <a:chOff x="5898524" y="2377502"/>
            <a:chExt cx="1831100" cy="1385280"/>
          </a:xfrm>
        </p:grpSpPr>
        <p:sp>
          <p:nvSpPr>
            <p:cNvPr id="14" name="Google Shape;297;p36"/>
            <p:cNvSpPr/>
            <p:nvPr/>
          </p:nvSpPr>
          <p:spPr>
            <a:xfrm rot="10800000" flipH="1" flipV="1">
              <a:off x="5898524" y="2377502"/>
              <a:ext cx="1831100" cy="1385280"/>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p:cNvSpPr txBox="1"/>
            <p:nvPr/>
          </p:nvSpPr>
          <p:spPr>
            <a:xfrm>
              <a:off x="6042751" y="2588833"/>
              <a:ext cx="1466199" cy="523220"/>
            </a:xfrm>
            <a:prstGeom prst="rect">
              <a:avLst/>
            </a:prstGeom>
            <a:noFill/>
          </p:spPr>
          <p:txBody>
            <a:bodyPr wrap="square" rtlCol="0">
              <a:spAutoFit/>
            </a:bodyPr>
            <a:lstStyle/>
            <a:p>
              <a:pPr algn="ctr"/>
              <a:r>
                <a:rPr lang="en-US" dirty="0" smtClean="0">
                  <a:solidFill>
                    <a:srgbClr val="1C4587"/>
                  </a:solidFill>
                </a:rPr>
                <a:t>IS KNITTING is the whole verb. </a:t>
              </a:r>
              <a:endParaRPr lang="en-US" dirty="0">
                <a:solidFill>
                  <a:srgbClr val="1C4587"/>
                </a:solidFill>
              </a:endParaRPr>
            </a:p>
          </p:txBody>
        </p:sp>
      </p:grpSp>
      <p:cxnSp>
        <p:nvCxnSpPr>
          <p:cNvPr id="19" name="Straight Connector 18"/>
          <p:cNvCxnSpPr/>
          <p:nvPr/>
        </p:nvCxnSpPr>
        <p:spPr>
          <a:xfrm flipV="1">
            <a:off x="5334557" y="4133282"/>
            <a:ext cx="1152890"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636079" y="3727390"/>
            <a:ext cx="889700"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fire</a:t>
            </a:r>
            <a:endParaRPr lang="en-US" sz="2400" dirty="0">
              <a:solidFill>
                <a:srgbClr val="1C4587"/>
              </a:solidFill>
              <a:latin typeface="Arial" panose="020B0604020202020204" pitchFamily="34" charset="0"/>
              <a:cs typeface="Arial" panose="020B0604020202020204" pitchFamily="34" charset="0"/>
            </a:endParaRPr>
          </a:p>
        </p:txBody>
      </p:sp>
      <p:cxnSp>
        <p:nvCxnSpPr>
          <p:cNvPr id="18" name="Straight Connector 17"/>
          <p:cNvCxnSpPr/>
          <p:nvPr/>
        </p:nvCxnSpPr>
        <p:spPr>
          <a:xfrm>
            <a:off x="6140528" y="4133282"/>
            <a:ext cx="805971" cy="76378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rot="2554353">
            <a:off x="6460288" y="4264581"/>
            <a:ext cx="68486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endParaRPr lang="en-US" sz="2400" dirty="0">
              <a:solidFill>
                <a:srgbClr val="1C4587"/>
              </a:solidFill>
              <a:latin typeface="Arial" panose="020B0604020202020204" pitchFamily="34" charset="0"/>
              <a:cs typeface="Arial" panose="020B0604020202020204" pitchFamily="34" charset="0"/>
            </a:endParaRPr>
          </a:p>
        </p:txBody>
      </p:sp>
      <p:grpSp>
        <p:nvGrpSpPr>
          <p:cNvPr id="23" name="Group 22"/>
          <p:cNvGrpSpPr/>
          <p:nvPr/>
        </p:nvGrpSpPr>
        <p:grpSpPr>
          <a:xfrm>
            <a:off x="0" y="3551637"/>
            <a:ext cx="3416507" cy="1591863"/>
            <a:chOff x="-59184" y="3549768"/>
            <a:chExt cx="3416507" cy="1591863"/>
          </a:xfrm>
        </p:grpSpPr>
        <p:pic>
          <p:nvPicPr>
            <p:cNvPr id="24" name="Picture 23"/>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5" name="Rounded Rectangular Callout 24"/>
            <p:cNvSpPr/>
            <p:nvPr/>
          </p:nvSpPr>
          <p:spPr>
            <a:xfrm>
              <a:off x="1388126" y="3549768"/>
              <a:ext cx="1969197" cy="965406"/>
            </a:xfrm>
            <a:prstGeom prst="wedgeRoundRectCallout">
              <a:avLst>
                <a:gd name="adj1" fmla="val -67646"/>
                <a:gd name="adj2" fmla="val 49506"/>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IS by itself is a TO BE verb. But here it is an auxiliary verb for KNITTING, which is the main verb. </a:t>
              </a:r>
              <a:endParaRPr lang="en-US" sz="1200" dirty="0"/>
            </a:p>
          </p:txBody>
        </p:sp>
      </p:grpSp>
    </p:spTree>
    <p:extLst>
      <p:ext uri="{BB962C8B-B14F-4D97-AF65-F5344CB8AC3E}">
        <p14:creationId xmlns:p14="http://schemas.microsoft.com/office/powerpoint/2010/main" val="156434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par>
                          <p:cTn id="51" fill="hold">
                            <p:stCondLst>
                              <p:cond delay="1000"/>
                            </p:stCondLst>
                            <p:childTnLst>
                              <p:par>
                                <p:cTn id="52" presetID="2" presetClass="entr" presetSubtype="4"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6"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1+#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ppt_y"/>
                                          </p:val>
                                        </p:tav>
                                        <p:tav tm="100000">
                                          <p:val>
                                            <p:strVal val="#ppt_y"/>
                                          </p:val>
                                        </p:tav>
                                      </p:tavLst>
                                    </p:anim>
                                  </p:childTnLst>
                                </p:cTn>
                              </p:par>
                            </p:childTnLst>
                          </p:cTn>
                        </p:par>
                        <p:par>
                          <p:cTn id="67" fill="hold">
                            <p:stCondLst>
                              <p:cond delay="1000"/>
                            </p:stCondLst>
                            <p:childTnLst>
                              <p:par>
                                <p:cTn id="68" presetID="2" presetClass="entr" presetSubtype="6"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1+#ppt_w/2"/>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21" grpId="0"/>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VI: NP – </a:t>
            </a:r>
            <a:r>
              <a:rPr lang="en" dirty="0" smtClean="0">
                <a:solidFill>
                  <a:srgbClr val="00B050"/>
                </a:solidFill>
              </a:rPr>
              <a:t>V-int</a:t>
            </a:r>
            <a:endParaRPr dirty="0">
              <a:solidFill>
                <a:srgbClr val="00B050"/>
              </a:solidFill>
            </a:endParaRPr>
          </a:p>
        </p:txBody>
      </p:sp>
      <p:cxnSp>
        <p:nvCxnSpPr>
          <p:cNvPr id="6" name="Straight Connector 5"/>
          <p:cNvCxnSpPr/>
          <p:nvPr/>
        </p:nvCxnSpPr>
        <p:spPr>
          <a:xfrm>
            <a:off x="5423770" y="3637413"/>
            <a:ext cx="1503517"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870542" y="2367418"/>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812077" y="3630733"/>
            <a:ext cx="750640" cy="74880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5669957" y="3163222"/>
            <a:ext cx="132513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danced</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536844" y="2368316"/>
            <a:ext cx="1346224"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hippie</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rot="2851412">
            <a:off x="6075677" y="3738632"/>
            <a:ext cx="761457"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with</a:t>
            </a:r>
            <a:endParaRPr lang="en-US" sz="2400" dirty="0">
              <a:solidFill>
                <a:srgbClr val="1C4587"/>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2384597" y="2947260"/>
            <a:ext cx="1030756" cy="88987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rot="2554353">
            <a:off x="2724355" y="3187869"/>
            <a:ext cx="906253"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endParaRPr lang="en-US" sz="2400" dirty="0">
              <a:solidFill>
                <a:srgbClr val="1C4587"/>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6542444" y="4373240"/>
            <a:ext cx="2235895" cy="0"/>
          </a:xfrm>
          <a:prstGeom prst="line">
            <a:avLst/>
          </a:prstGeom>
          <a:ln w="38100"/>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6967430" y="3929982"/>
            <a:ext cx="1897894"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tambourine</a:t>
            </a:r>
            <a:endParaRPr lang="en-US" sz="2400" dirty="0">
              <a:solidFill>
                <a:srgbClr val="1C4587"/>
              </a:solidFill>
              <a:latin typeface="Arial" panose="020B0604020202020204" pitchFamily="34" charset="0"/>
              <a:cs typeface="Arial" panose="020B0604020202020204" pitchFamily="34" charset="0"/>
            </a:endParaRPr>
          </a:p>
        </p:txBody>
      </p:sp>
      <p:cxnSp>
        <p:nvCxnSpPr>
          <p:cNvPr id="20" name="Straight Connector 19"/>
          <p:cNvCxnSpPr/>
          <p:nvPr/>
        </p:nvCxnSpPr>
        <p:spPr>
          <a:xfrm>
            <a:off x="6829259" y="4364490"/>
            <a:ext cx="587671" cy="61820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rot="2667762">
            <a:off x="7031644" y="4515083"/>
            <a:ext cx="813719"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his</a:t>
            </a:r>
            <a:endParaRPr lang="en-US" sz="2400" dirty="0">
              <a:solidFill>
                <a:srgbClr val="1C4587"/>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2044208" y="858828"/>
            <a:ext cx="6600778" cy="105811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The hippie </a:t>
            </a:r>
            <a:r>
              <a:rPr lang="en-US" dirty="0" smtClean="0">
                <a:solidFill>
                  <a:srgbClr val="00B050"/>
                </a:solidFill>
              </a:rPr>
              <a:t>was</a:t>
            </a:r>
            <a:r>
              <a:rPr lang="en-US" dirty="0" smtClean="0">
                <a:solidFill>
                  <a:srgbClr val="FF0000"/>
                </a:solidFill>
              </a:rPr>
              <a:t> </a:t>
            </a:r>
            <a:r>
              <a:rPr lang="en-US" dirty="0" smtClean="0">
                <a:solidFill>
                  <a:srgbClr val="7030A0"/>
                </a:solidFill>
              </a:rPr>
              <a:t>in the sunflower field </a:t>
            </a:r>
            <a:r>
              <a:rPr lang="en-US" dirty="0" smtClean="0"/>
              <a:t>and </a:t>
            </a:r>
            <a:r>
              <a:rPr lang="en-US" dirty="0" smtClean="0">
                <a:solidFill>
                  <a:srgbClr val="00B050"/>
                </a:solidFill>
              </a:rPr>
              <a:t>danced</a:t>
            </a:r>
            <a:r>
              <a:rPr lang="en-US" dirty="0" smtClean="0">
                <a:solidFill>
                  <a:srgbClr val="FF0000"/>
                </a:solidFill>
              </a:rPr>
              <a:t> </a:t>
            </a:r>
            <a:r>
              <a:rPr lang="en-US" dirty="0" smtClean="0">
                <a:solidFill>
                  <a:srgbClr val="7030A0"/>
                </a:solidFill>
              </a:rPr>
              <a:t>with his tambourine</a:t>
            </a:r>
            <a:r>
              <a:rPr lang="en-US" dirty="0" smtClean="0"/>
              <a:t>.</a:t>
            </a:r>
            <a:endParaRPr lang="en-US" dirty="0"/>
          </a:p>
        </p:txBody>
      </p:sp>
      <p:cxnSp>
        <p:nvCxnSpPr>
          <p:cNvPr id="31" name="Straight Connector 30"/>
          <p:cNvCxnSpPr/>
          <p:nvPr/>
        </p:nvCxnSpPr>
        <p:spPr>
          <a:xfrm>
            <a:off x="5423770" y="2217109"/>
            <a:ext cx="1503517"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5665493" y="2217009"/>
            <a:ext cx="655212" cy="67926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5855649" y="1709742"/>
            <a:ext cx="997728"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was</a:t>
            </a:r>
            <a:endParaRPr lang="en-US" sz="2400" dirty="0">
              <a:solidFill>
                <a:srgbClr val="00B050"/>
              </a:solidFill>
              <a:latin typeface="Arial" panose="020B0604020202020204" pitchFamily="34" charset="0"/>
              <a:cs typeface="Arial" panose="020B0604020202020204" pitchFamily="34" charset="0"/>
            </a:endParaRPr>
          </a:p>
        </p:txBody>
      </p:sp>
      <p:sp>
        <p:nvSpPr>
          <p:cNvPr id="34" name="TextBox 33"/>
          <p:cNvSpPr txBox="1"/>
          <p:nvPr/>
        </p:nvSpPr>
        <p:spPr>
          <a:xfrm>
            <a:off x="6780702" y="2490446"/>
            <a:ext cx="785019"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field</a:t>
            </a:r>
            <a:endParaRPr lang="en-US" sz="2400" dirty="0">
              <a:solidFill>
                <a:srgbClr val="1C4587"/>
              </a:solidFill>
              <a:latin typeface="Arial" panose="020B0604020202020204" pitchFamily="34" charset="0"/>
              <a:cs typeface="Arial" panose="020B0604020202020204" pitchFamily="34" charset="0"/>
            </a:endParaRPr>
          </a:p>
        </p:txBody>
      </p:sp>
      <p:sp>
        <p:nvSpPr>
          <p:cNvPr id="35" name="TextBox 34"/>
          <p:cNvSpPr txBox="1"/>
          <p:nvPr/>
        </p:nvSpPr>
        <p:spPr>
          <a:xfrm rot="2667762">
            <a:off x="6915689" y="3016655"/>
            <a:ext cx="816711"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endParaRPr lang="en-US" sz="2400" dirty="0">
              <a:solidFill>
                <a:srgbClr val="1C4587"/>
              </a:solidFill>
              <a:latin typeface="Arial" panose="020B0604020202020204" pitchFamily="34" charset="0"/>
              <a:cs typeface="Arial" panose="020B0604020202020204" pitchFamily="34" charset="0"/>
            </a:endParaRPr>
          </a:p>
        </p:txBody>
      </p:sp>
      <p:sp>
        <p:nvSpPr>
          <p:cNvPr id="41" name="TextBox 40"/>
          <p:cNvSpPr txBox="1"/>
          <p:nvPr/>
        </p:nvSpPr>
        <p:spPr>
          <a:xfrm rot="2619896">
            <a:off x="7601694" y="3237052"/>
            <a:ext cx="1521188"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sunflower</a:t>
            </a:r>
            <a:endParaRPr lang="en-US" sz="2400" dirty="0">
              <a:solidFill>
                <a:srgbClr val="1C4587"/>
              </a:solidFill>
              <a:latin typeface="Arial" panose="020B0604020202020204" pitchFamily="34" charset="0"/>
              <a:cs typeface="Arial" panose="020B0604020202020204" pitchFamily="34" charset="0"/>
            </a:endParaRPr>
          </a:p>
        </p:txBody>
      </p:sp>
      <p:cxnSp>
        <p:nvCxnSpPr>
          <p:cNvPr id="42" name="Straight Connector 41"/>
          <p:cNvCxnSpPr/>
          <p:nvPr/>
        </p:nvCxnSpPr>
        <p:spPr>
          <a:xfrm flipV="1">
            <a:off x="6316727" y="2892611"/>
            <a:ext cx="182519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p:cNvCxnSpPr>
            <a:endCxn id="19" idx="3"/>
          </p:cNvCxnSpPr>
          <p:nvPr/>
        </p:nvCxnSpPr>
        <p:spPr>
          <a:xfrm>
            <a:off x="7480636" y="2882325"/>
            <a:ext cx="1384688" cy="127849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6681445" y="2902077"/>
            <a:ext cx="596835" cy="57235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rot="2667762">
            <a:off x="5900425" y="2376057"/>
            <a:ext cx="816711"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in</a:t>
            </a:r>
            <a:endParaRPr lang="en-US" sz="2400" dirty="0">
              <a:solidFill>
                <a:srgbClr val="1C4587"/>
              </a:solidFill>
              <a:latin typeface="Arial" panose="020B0604020202020204" pitchFamily="34" charset="0"/>
              <a:cs typeface="Arial" panose="020B0604020202020204" pitchFamily="34" charset="0"/>
            </a:endParaRPr>
          </a:p>
        </p:txBody>
      </p:sp>
      <p:cxnSp>
        <p:nvCxnSpPr>
          <p:cNvPr id="52" name="Straight Connector 51"/>
          <p:cNvCxnSpPr/>
          <p:nvPr/>
        </p:nvCxnSpPr>
        <p:spPr>
          <a:xfrm flipH="1">
            <a:off x="2259337" y="2939585"/>
            <a:ext cx="222135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4461910" y="2939585"/>
            <a:ext cx="974386" cy="68530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V="1">
            <a:off x="4480696" y="2217009"/>
            <a:ext cx="955600" cy="722576"/>
          </a:xfrm>
          <a:prstGeom prst="line">
            <a:avLst/>
          </a:prstGeom>
          <a:ln w="38100"/>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5436296" y="2217009"/>
            <a:ext cx="0" cy="1392583"/>
          </a:xfrm>
          <a:prstGeom prst="line">
            <a:avLst/>
          </a:prstGeom>
          <a:ln w="381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62" name="TextBox 61"/>
          <p:cNvSpPr txBox="1"/>
          <p:nvPr/>
        </p:nvSpPr>
        <p:spPr>
          <a:xfrm rot="16200000">
            <a:off x="4872157" y="2746399"/>
            <a:ext cx="720663"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and</a:t>
            </a:r>
            <a:endParaRPr lang="en-US" sz="2400" dirty="0">
              <a:solidFill>
                <a:srgbClr val="1C4587"/>
              </a:solidFill>
              <a:latin typeface="Arial" panose="020B0604020202020204" pitchFamily="34" charset="0"/>
              <a:cs typeface="Arial" panose="020B0604020202020204" pitchFamily="34" charset="0"/>
            </a:endParaRPr>
          </a:p>
        </p:txBody>
      </p:sp>
      <p:grpSp>
        <p:nvGrpSpPr>
          <p:cNvPr id="63" name="Group 62"/>
          <p:cNvGrpSpPr/>
          <p:nvPr/>
        </p:nvGrpSpPr>
        <p:grpSpPr>
          <a:xfrm>
            <a:off x="97338" y="3044438"/>
            <a:ext cx="3330724" cy="2108433"/>
            <a:chOff x="6218401" y="3033197"/>
            <a:chExt cx="3330724" cy="2108433"/>
          </a:xfrm>
        </p:grpSpPr>
        <p:pic>
          <p:nvPicPr>
            <p:cNvPr id="64" name="Picture 63"/>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8165271" y="3594969"/>
              <a:ext cx="1383854" cy="1546661"/>
            </a:xfrm>
            <a:prstGeom prst="rect">
              <a:avLst/>
            </a:prstGeom>
          </p:spPr>
        </p:pic>
        <p:sp>
          <p:nvSpPr>
            <p:cNvPr id="65" name="Rounded Rectangular Callout 64"/>
            <p:cNvSpPr/>
            <p:nvPr/>
          </p:nvSpPr>
          <p:spPr>
            <a:xfrm>
              <a:off x="6218401" y="3033197"/>
              <a:ext cx="2100374" cy="925026"/>
            </a:xfrm>
            <a:prstGeom prst="wedgeRoundRectCallout">
              <a:avLst>
                <a:gd name="adj1" fmla="val 49275"/>
                <a:gd name="adj2" fmla="val 8743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WAS is a TO BE verb. DANCED is an ACTION verb. This sentence is both Pattern I and Pattern VI. </a:t>
              </a:r>
              <a:endParaRPr lang="en-US" sz="1200" dirty="0"/>
            </a:p>
          </p:txBody>
        </p:sp>
      </p:grpSp>
      <p:grpSp>
        <p:nvGrpSpPr>
          <p:cNvPr id="69" name="Group 68"/>
          <p:cNvGrpSpPr/>
          <p:nvPr/>
        </p:nvGrpSpPr>
        <p:grpSpPr>
          <a:xfrm>
            <a:off x="6542623" y="1415167"/>
            <a:ext cx="1236715" cy="666306"/>
            <a:chOff x="6229699" y="2668044"/>
            <a:chExt cx="2037480" cy="1355627"/>
          </a:xfrm>
        </p:grpSpPr>
        <p:sp>
          <p:nvSpPr>
            <p:cNvPr id="70"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TextBox 70"/>
            <p:cNvSpPr txBox="1"/>
            <p:nvPr/>
          </p:nvSpPr>
          <p:spPr>
            <a:xfrm>
              <a:off x="6410290" y="2935366"/>
              <a:ext cx="1610368" cy="307777"/>
            </a:xfrm>
            <a:prstGeom prst="rect">
              <a:avLst/>
            </a:prstGeom>
            <a:noFill/>
          </p:spPr>
          <p:txBody>
            <a:bodyPr wrap="square" rtlCol="0">
              <a:spAutoFit/>
            </a:bodyPr>
            <a:lstStyle/>
            <a:p>
              <a:pPr algn="ctr"/>
              <a:r>
                <a:rPr lang="en-US" dirty="0" smtClean="0">
                  <a:solidFill>
                    <a:srgbClr val="1C4587"/>
                  </a:solidFill>
                </a:rPr>
                <a:t>Pattern I</a:t>
              </a:r>
              <a:endParaRPr lang="en-US" dirty="0">
                <a:solidFill>
                  <a:srgbClr val="1C4587"/>
                </a:solidFill>
              </a:endParaRPr>
            </a:p>
          </p:txBody>
        </p:sp>
      </p:grpSp>
      <p:grpSp>
        <p:nvGrpSpPr>
          <p:cNvPr id="67" name="Group 66"/>
          <p:cNvGrpSpPr/>
          <p:nvPr/>
        </p:nvGrpSpPr>
        <p:grpSpPr>
          <a:xfrm>
            <a:off x="4581726" y="3711514"/>
            <a:ext cx="1143549" cy="656797"/>
            <a:chOff x="4581726" y="3711514"/>
            <a:chExt cx="1143549" cy="656797"/>
          </a:xfrm>
        </p:grpSpPr>
        <p:sp>
          <p:nvSpPr>
            <p:cNvPr id="73" name="Google Shape;297;p36"/>
            <p:cNvSpPr/>
            <p:nvPr/>
          </p:nvSpPr>
          <p:spPr>
            <a:xfrm rot="10800000">
              <a:off x="4581726" y="3711514"/>
              <a:ext cx="1143549" cy="65679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TextBox 73"/>
            <p:cNvSpPr txBox="1"/>
            <p:nvPr/>
          </p:nvSpPr>
          <p:spPr>
            <a:xfrm>
              <a:off x="4668884" y="3909442"/>
              <a:ext cx="1023113" cy="307777"/>
            </a:xfrm>
            <a:prstGeom prst="rect">
              <a:avLst/>
            </a:prstGeom>
            <a:noFill/>
          </p:spPr>
          <p:txBody>
            <a:bodyPr wrap="square" rtlCol="0">
              <a:spAutoFit/>
            </a:bodyPr>
            <a:lstStyle/>
            <a:p>
              <a:pPr algn="ctr"/>
              <a:r>
                <a:rPr lang="en-US" dirty="0" smtClean="0">
                  <a:solidFill>
                    <a:srgbClr val="1C4587"/>
                  </a:solidFill>
                </a:rPr>
                <a:t>Pattern VI</a:t>
              </a:r>
              <a:endParaRPr lang="en-US" dirty="0">
                <a:solidFill>
                  <a:srgbClr val="1C4587"/>
                </a:solidFill>
              </a:endParaRPr>
            </a:p>
          </p:txBody>
        </p:sp>
      </p:grpSp>
    </p:spTree>
    <p:extLst>
      <p:ext uri="{BB962C8B-B14F-4D97-AF65-F5344CB8AC3E}">
        <p14:creationId xmlns:p14="http://schemas.microsoft.com/office/powerpoint/2010/main" val="223908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0-#ppt_w/2"/>
                                          </p:val>
                                        </p:tav>
                                        <p:tav tm="100000">
                                          <p:val>
                                            <p:strVal val="#ppt_x"/>
                                          </p:val>
                                        </p:tav>
                                      </p:tavLst>
                                    </p:anim>
                                    <p:anim calcmode="lin" valueType="num">
                                      <p:cBhvr additive="base">
                                        <p:cTn id="13" dur="500" fill="hold"/>
                                        <p:tgtEl>
                                          <p:spTgt spid="5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1+#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1+#ppt_w/2"/>
                                          </p:val>
                                        </p:tav>
                                        <p:tav tm="100000">
                                          <p:val>
                                            <p:strVal val="#ppt_x"/>
                                          </p:val>
                                        </p:tav>
                                      </p:tavLst>
                                    </p:anim>
                                    <p:anim calcmode="lin" valueType="num">
                                      <p:cBhvr additive="base">
                                        <p:cTn id="32" dur="500" fill="hold"/>
                                        <p:tgtEl>
                                          <p:spTgt spid="5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1+#ppt_w/2"/>
                                          </p:val>
                                        </p:tav>
                                        <p:tav tm="100000">
                                          <p:val>
                                            <p:strVal val="#ppt_x"/>
                                          </p:val>
                                        </p:tav>
                                      </p:tavLst>
                                    </p:anim>
                                    <p:anim calcmode="lin" valueType="num">
                                      <p:cBhvr additive="base">
                                        <p:cTn id="3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0-#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1+#ppt_w/2"/>
                                          </p:val>
                                        </p:tav>
                                        <p:tav tm="100000">
                                          <p:val>
                                            <p:strVal val="#ppt_x"/>
                                          </p:val>
                                        </p:tav>
                                      </p:tavLst>
                                    </p:anim>
                                    <p:anim calcmode="lin" valueType="num">
                                      <p:cBhvr additive="base">
                                        <p:cTn id="48" dur="500" fill="hold"/>
                                        <p:tgtEl>
                                          <p:spTgt spid="3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1+#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1+#ppt_w/2"/>
                                          </p:val>
                                        </p:tav>
                                        <p:tav tm="100000">
                                          <p:val>
                                            <p:strVal val="#ppt_x"/>
                                          </p:val>
                                        </p:tav>
                                      </p:tavLst>
                                    </p:anim>
                                    <p:anim calcmode="lin" valueType="num">
                                      <p:cBhvr additive="base">
                                        <p:cTn id="58" dur="500" fill="hold"/>
                                        <p:tgtEl>
                                          <p:spTgt spid="5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500" fill="hold"/>
                                        <p:tgtEl>
                                          <p:spTgt spid="62"/>
                                        </p:tgtEl>
                                        <p:attrNameLst>
                                          <p:attrName>ppt_x</p:attrName>
                                        </p:attrNameLst>
                                      </p:cBhvr>
                                      <p:tavLst>
                                        <p:tav tm="0">
                                          <p:val>
                                            <p:strVal val="1+#ppt_w/2"/>
                                          </p:val>
                                        </p:tav>
                                        <p:tav tm="100000">
                                          <p:val>
                                            <p:strVal val="#ppt_x"/>
                                          </p:val>
                                        </p:tav>
                                      </p:tavLst>
                                    </p:anim>
                                    <p:anim calcmode="lin" valueType="num">
                                      <p:cBhvr additive="base">
                                        <p:cTn id="62"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additive="base">
                                        <p:cTn id="67" dur="500" fill="hold"/>
                                        <p:tgtEl>
                                          <p:spTgt spid="63"/>
                                        </p:tgtEl>
                                        <p:attrNameLst>
                                          <p:attrName>ppt_x</p:attrName>
                                        </p:attrNameLst>
                                      </p:cBhvr>
                                      <p:tavLst>
                                        <p:tav tm="0">
                                          <p:val>
                                            <p:strVal val="#ppt_x"/>
                                          </p:val>
                                        </p:tav>
                                        <p:tav tm="100000">
                                          <p:val>
                                            <p:strVal val="#ppt_x"/>
                                          </p:val>
                                        </p:tav>
                                      </p:tavLst>
                                    </p:anim>
                                    <p:anim calcmode="lin" valueType="num">
                                      <p:cBhvr additive="base">
                                        <p:cTn id="6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500"/>
                            </p:stCondLst>
                            <p:childTnLst>
                              <p:par>
                                <p:cTn id="76" presetID="2" presetClass="entr" presetSubtype="8"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0-#ppt_w/2"/>
                                          </p:val>
                                        </p:tav>
                                        <p:tav tm="100000">
                                          <p:val>
                                            <p:strVal val="#ppt_x"/>
                                          </p:val>
                                        </p:tav>
                                      </p:tavLst>
                                    </p:anim>
                                    <p:anim calcmode="lin" valueType="num">
                                      <p:cBhvr additive="base">
                                        <p:cTn id="7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fill="hold"/>
                                        <p:tgtEl>
                                          <p:spTgt spid="32"/>
                                        </p:tgtEl>
                                        <p:attrNameLst>
                                          <p:attrName>ppt_x</p:attrName>
                                        </p:attrNameLst>
                                      </p:cBhvr>
                                      <p:tavLst>
                                        <p:tav tm="0">
                                          <p:val>
                                            <p:strVal val="1+#ppt_w/2"/>
                                          </p:val>
                                        </p:tav>
                                        <p:tav tm="100000">
                                          <p:val>
                                            <p:strVal val="#ppt_x"/>
                                          </p:val>
                                        </p:tav>
                                      </p:tavLst>
                                    </p:anim>
                                    <p:anim calcmode="lin" valueType="num">
                                      <p:cBhvr additive="base">
                                        <p:cTn id="85" dur="500" fill="hold"/>
                                        <p:tgtEl>
                                          <p:spTgt spid="32"/>
                                        </p:tgtEl>
                                        <p:attrNameLst>
                                          <p:attrName>ppt_y</p:attrName>
                                        </p:attrNameLst>
                                      </p:cBhvr>
                                      <p:tavLst>
                                        <p:tav tm="0">
                                          <p:val>
                                            <p:strVal val="#ppt_y"/>
                                          </p:val>
                                        </p:tav>
                                        <p:tav tm="100000">
                                          <p:val>
                                            <p:strVal val="#ppt_y"/>
                                          </p:val>
                                        </p:tav>
                                      </p:tavLst>
                                    </p:anim>
                                  </p:childTnLst>
                                </p:cTn>
                              </p:par>
                            </p:childTnLst>
                          </p:cTn>
                        </p:par>
                        <p:par>
                          <p:cTn id="86" fill="hold">
                            <p:stCondLst>
                              <p:cond delay="500"/>
                            </p:stCondLst>
                            <p:childTnLst>
                              <p:par>
                                <p:cTn id="87" presetID="2" presetClass="entr" presetSubtype="2" fill="hold" nodeType="after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fill="hold"/>
                                        <p:tgtEl>
                                          <p:spTgt spid="42"/>
                                        </p:tgtEl>
                                        <p:attrNameLst>
                                          <p:attrName>ppt_x</p:attrName>
                                        </p:attrNameLst>
                                      </p:cBhvr>
                                      <p:tavLst>
                                        <p:tav tm="0">
                                          <p:val>
                                            <p:strVal val="1+#ppt_w/2"/>
                                          </p:val>
                                        </p:tav>
                                        <p:tav tm="100000">
                                          <p:val>
                                            <p:strVal val="#ppt_x"/>
                                          </p:val>
                                        </p:tav>
                                      </p:tavLst>
                                    </p:anim>
                                    <p:anim calcmode="lin" valueType="num">
                                      <p:cBhvr additive="base">
                                        <p:cTn id="90" dur="500" fill="hold"/>
                                        <p:tgtEl>
                                          <p:spTgt spid="42"/>
                                        </p:tgtEl>
                                        <p:attrNameLst>
                                          <p:attrName>ppt_y</p:attrName>
                                        </p:attrNameLst>
                                      </p:cBhvr>
                                      <p:tavLst>
                                        <p:tav tm="0">
                                          <p:val>
                                            <p:strVal val="#ppt_y"/>
                                          </p:val>
                                        </p:tav>
                                        <p:tav tm="100000">
                                          <p:val>
                                            <p:strVal val="#ppt_y"/>
                                          </p:val>
                                        </p:tav>
                                      </p:tavLst>
                                    </p:anim>
                                  </p:childTnLst>
                                </p:cTn>
                              </p:par>
                            </p:childTnLst>
                          </p:cTn>
                        </p:par>
                        <p:par>
                          <p:cTn id="91" fill="hold">
                            <p:stCondLst>
                              <p:cond delay="1000"/>
                            </p:stCondLst>
                            <p:childTnLst>
                              <p:par>
                                <p:cTn id="92" presetID="2" presetClass="entr" presetSubtype="2"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 calcmode="lin" valueType="num">
                                      <p:cBhvr additive="base">
                                        <p:cTn id="94" dur="500" fill="hold"/>
                                        <p:tgtEl>
                                          <p:spTgt spid="51"/>
                                        </p:tgtEl>
                                        <p:attrNameLst>
                                          <p:attrName>ppt_x</p:attrName>
                                        </p:attrNameLst>
                                      </p:cBhvr>
                                      <p:tavLst>
                                        <p:tav tm="0">
                                          <p:val>
                                            <p:strVal val="1+#ppt_w/2"/>
                                          </p:val>
                                        </p:tav>
                                        <p:tav tm="100000">
                                          <p:val>
                                            <p:strVal val="#ppt_x"/>
                                          </p:val>
                                        </p:tav>
                                      </p:tavLst>
                                    </p:anim>
                                    <p:anim calcmode="lin" valueType="num">
                                      <p:cBhvr additive="base">
                                        <p:cTn id="95" dur="500" fill="hold"/>
                                        <p:tgtEl>
                                          <p:spTgt spid="51"/>
                                        </p:tgtEl>
                                        <p:attrNameLst>
                                          <p:attrName>ppt_y</p:attrName>
                                        </p:attrNameLst>
                                      </p:cBhvr>
                                      <p:tavLst>
                                        <p:tav tm="0">
                                          <p:val>
                                            <p:strVal val="#ppt_y"/>
                                          </p:val>
                                        </p:tav>
                                        <p:tav tm="100000">
                                          <p:val>
                                            <p:strVal val="#ppt_y"/>
                                          </p:val>
                                        </p:tav>
                                      </p:tavLst>
                                    </p:anim>
                                  </p:childTnLst>
                                </p:cTn>
                              </p:par>
                            </p:childTnLst>
                          </p:cTn>
                        </p:par>
                        <p:par>
                          <p:cTn id="96" fill="hold">
                            <p:stCondLst>
                              <p:cond delay="1500"/>
                            </p:stCondLst>
                            <p:childTnLst>
                              <p:par>
                                <p:cTn id="97" presetID="2" presetClass="entr" presetSubtype="2"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1+#ppt_w/2"/>
                                          </p:val>
                                        </p:tav>
                                        <p:tav tm="100000">
                                          <p:val>
                                            <p:strVal val="#ppt_x"/>
                                          </p:val>
                                        </p:tav>
                                      </p:tavLst>
                                    </p:anim>
                                    <p:anim calcmode="lin" valueType="num">
                                      <p:cBhvr additive="base">
                                        <p:cTn id="10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2" fill="hold" nodeType="clickEffect">
                                  <p:stCondLst>
                                    <p:cond delay="0"/>
                                  </p:stCondLst>
                                  <p:childTnLst>
                                    <p:set>
                                      <p:cBhvr>
                                        <p:cTn id="104" dur="1" fill="hold">
                                          <p:stCondLst>
                                            <p:cond delay="0"/>
                                          </p:stCondLst>
                                        </p:cTn>
                                        <p:tgtEl>
                                          <p:spTgt spid="49"/>
                                        </p:tgtEl>
                                        <p:attrNameLst>
                                          <p:attrName>style.visibility</p:attrName>
                                        </p:attrNameLst>
                                      </p:cBhvr>
                                      <p:to>
                                        <p:strVal val="visible"/>
                                      </p:to>
                                    </p:set>
                                    <p:anim calcmode="lin" valueType="num">
                                      <p:cBhvr additive="base">
                                        <p:cTn id="105" dur="500" fill="hold"/>
                                        <p:tgtEl>
                                          <p:spTgt spid="49"/>
                                        </p:tgtEl>
                                        <p:attrNameLst>
                                          <p:attrName>ppt_x</p:attrName>
                                        </p:attrNameLst>
                                      </p:cBhvr>
                                      <p:tavLst>
                                        <p:tav tm="0">
                                          <p:val>
                                            <p:strVal val="1+#ppt_w/2"/>
                                          </p:val>
                                        </p:tav>
                                        <p:tav tm="100000">
                                          <p:val>
                                            <p:strVal val="#ppt_x"/>
                                          </p:val>
                                        </p:tav>
                                      </p:tavLst>
                                    </p:anim>
                                    <p:anim calcmode="lin" valueType="num">
                                      <p:cBhvr additive="base">
                                        <p:cTn id="106" dur="500" fill="hold"/>
                                        <p:tgtEl>
                                          <p:spTgt spid="49"/>
                                        </p:tgtEl>
                                        <p:attrNameLst>
                                          <p:attrName>ppt_y</p:attrName>
                                        </p:attrNameLst>
                                      </p:cBhvr>
                                      <p:tavLst>
                                        <p:tav tm="0">
                                          <p:val>
                                            <p:strVal val="#ppt_y"/>
                                          </p:val>
                                        </p:tav>
                                        <p:tav tm="100000">
                                          <p:val>
                                            <p:strVal val="#ppt_y"/>
                                          </p:val>
                                        </p:tav>
                                      </p:tavLst>
                                    </p:anim>
                                  </p:childTnLst>
                                </p:cTn>
                              </p:par>
                            </p:childTnLst>
                          </p:cTn>
                        </p:par>
                        <p:par>
                          <p:cTn id="107" fill="hold">
                            <p:stCondLst>
                              <p:cond delay="500"/>
                            </p:stCondLst>
                            <p:childTnLst>
                              <p:par>
                                <p:cTn id="108" presetID="2" presetClass="entr" presetSubtype="2"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additive="base">
                                        <p:cTn id="110" dur="500" fill="hold"/>
                                        <p:tgtEl>
                                          <p:spTgt spid="44"/>
                                        </p:tgtEl>
                                        <p:attrNameLst>
                                          <p:attrName>ppt_x</p:attrName>
                                        </p:attrNameLst>
                                      </p:cBhvr>
                                      <p:tavLst>
                                        <p:tav tm="0">
                                          <p:val>
                                            <p:strVal val="1+#ppt_w/2"/>
                                          </p:val>
                                        </p:tav>
                                        <p:tav tm="100000">
                                          <p:val>
                                            <p:strVal val="#ppt_x"/>
                                          </p:val>
                                        </p:tav>
                                      </p:tavLst>
                                    </p:anim>
                                    <p:anim calcmode="lin" valueType="num">
                                      <p:cBhvr additive="base">
                                        <p:cTn id="11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2" fill="hold" grpId="0" nodeType="click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1+#ppt_w/2"/>
                                          </p:val>
                                        </p:tav>
                                        <p:tav tm="100000">
                                          <p:val>
                                            <p:strVal val="#ppt_x"/>
                                          </p:val>
                                        </p:tav>
                                      </p:tavLst>
                                    </p:anim>
                                    <p:anim calcmode="lin" valueType="num">
                                      <p:cBhvr additive="base">
                                        <p:cTn id="117" dur="500" fill="hold"/>
                                        <p:tgtEl>
                                          <p:spTgt spid="35"/>
                                        </p:tgtEl>
                                        <p:attrNameLst>
                                          <p:attrName>ppt_y</p:attrName>
                                        </p:attrNameLst>
                                      </p:cBhvr>
                                      <p:tavLst>
                                        <p:tav tm="0">
                                          <p:val>
                                            <p:strVal val="#ppt_y"/>
                                          </p:val>
                                        </p:tav>
                                        <p:tav tm="100000">
                                          <p:val>
                                            <p:strVal val="#ppt_y"/>
                                          </p:val>
                                        </p:tav>
                                      </p:tavLst>
                                    </p:anim>
                                  </p:childTnLst>
                                </p:cTn>
                              </p:par>
                            </p:childTnLst>
                          </p:cTn>
                        </p:par>
                        <p:par>
                          <p:cTn id="118" fill="hold">
                            <p:stCondLst>
                              <p:cond delay="500"/>
                            </p:stCondLst>
                            <p:childTnLst>
                              <p:par>
                                <p:cTn id="119" presetID="2" presetClass="entr" presetSubtype="2"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additive="base">
                                        <p:cTn id="121" dur="500" fill="hold"/>
                                        <p:tgtEl>
                                          <p:spTgt spid="41"/>
                                        </p:tgtEl>
                                        <p:attrNameLst>
                                          <p:attrName>ppt_x</p:attrName>
                                        </p:attrNameLst>
                                      </p:cBhvr>
                                      <p:tavLst>
                                        <p:tav tm="0">
                                          <p:val>
                                            <p:strVal val="1+#ppt_w/2"/>
                                          </p:val>
                                        </p:tav>
                                        <p:tav tm="100000">
                                          <p:val>
                                            <p:strVal val="#ppt_x"/>
                                          </p:val>
                                        </p:tav>
                                      </p:tavLst>
                                    </p:anim>
                                    <p:anim calcmode="lin" valueType="num">
                                      <p:cBhvr additive="base">
                                        <p:cTn id="122"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nodeType="click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additive="base">
                                        <p:cTn id="127" dur="500" fill="hold"/>
                                        <p:tgtEl>
                                          <p:spTgt spid="8"/>
                                        </p:tgtEl>
                                        <p:attrNameLst>
                                          <p:attrName>ppt_x</p:attrName>
                                        </p:attrNameLst>
                                      </p:cBhvr>
                                      <p:tavLst>
                                        <p:tav tm="0">
                                          <p:val>
                                            <p:strVal val="0-#ppt_w/2"/>
                                          </p:val>
                                        </p:tav>
                                        <p:tav tm="100000">
                                          <p:val>
                                            <p:strVal val="#ppt_x"/>
                                          </p:val>
                                        </p:tav>
                                      </p:tavLst>
                                    </p:anim>
                                    <p:anim calcmode="lin" valueType="num">
                                      <p:cBhvr additive="base">
                                        <p:cTn id="128" dur="500" fill="hold"/>
                                        <p:tgtEl>
                                          <p:spTgt spid="8"/>
                                        </p:tgtEl>
                                        <p:attrNameLst>
                                          <p:attrName>ppt_y</p:attrName>
                                        </p:attrNameLst>
                                      </p:cBhvr>
                                      <p:tavLst>
                                        <p:tav tm="0">
                                          <p:val>
                                            <p:strVal val="#ppt_y"/>
                                          </p:val>
                                        </p:tav>
                                        <p:tav tm="100000">
                                          <p:val>
                                            <p:strVal val="#ppt_y"/>
                                          </p:val>
                                        </p:tav>
                                      </p:tavLst>
                                    </p:anim>
                                  </p:childTnLst>
                                </p:cTn>
                              </p:par>
                            </p:childTnLst>
                          </p:cTn>
                        </p:par>
                        <p:par>
                          <p:cTn id="129" fill="hold">
                            <p:stCondLst>
                              <p:cond delay="500"/>
                            </p:stCondLst>
                            <p:childTnLst>
                              <p:par>
                                <p:cTn id="130" presetID="2" presetClass="entr" presetSubtype="8" fill="hold" nodeType="afterEffect">
                                  <p:stCondLst>
                                    <p:cond delay="0"/>
                                  </p:stCondLst>
                                  <p:childTnLst>
                                    <p:set>
                                      <p:cBhvr>
                                        <p:cTn id="131" dur="1" fill="hold">
                                          <p:stCondLst>
                                            <p:cond delay="0"/>
                                          </p:stCondLst>
                                        </p:cTn>
                                        <p:tgtEl>
                                          <p:spTgt spid="13"/>
                                        </p:tgtEl>
                                        <p:attrNameLst>
                                          <p:attrName>style.visibility</p:attrName>
                                        </p:attrNameLst>
                                      </p:cBhvr>
                                      <p:to>
                                        <p:strVal val="visible"/>
                                      </p:to>
                                    </p:set>
                                    <p:anim calcmode="lin" valueType="num">
                                      <p:cBhvr additive="base">
                                        <p:cTn id="132" dur="500" fill="hold"/>
                                        <p:tgtEl>
                                          <p:spTgt spid="13"/>
                                        </p:tgtEl>
                                        <p:attrNameLst>
                                          <p:attrName>ppt_x</p:attrName>
                                        </p:attrNameLst>
                                      </p:cBhvr>
                                      <p:tavLst>
                                        <p:tav tm="0">
                                          <p:val>
                                            <p:strVal val="0-#ppt_w/2"/>
                                          </p:val>
                                        </p:tav>
                                        <p:tav tm="100000">
                                          <p:val>
                                            <p:strVal val="#ppt_x"/>
                                          </p:val>
                                        </p:tav>
                                      </p:tavLst>
                                    </p:anim>
                                    <p:anim calcmode="lin" valueType="num">
                                      <p:cBhvr additive="base">
                                        <p:cTn id="133" dur="500" fill="hold"/>
                                        <p:tgtEl>
                                          <p:spTgt spid="13"/>
                                        </p:tgtEl>
                                        <p:attrNameLst>
                                          <p:attrName>ppt_y</p:attrName>
                                        </p:attrNameLst>
                                      </p:cBhvr>
                                      <p:tavLst>
                                        <p:tav tm="0">
                                          <p:val>
                                            <p:strVal val="#ppt_y"/>
                                          </p:val>
                                        </p:tav>
                                        <p:tav tm="100000">
                                          <p:val>
                                            <p:strVal val="#ppt_y"/>
                                          </p:val>
                                        </p:tav>
                                      </p:tavLst>
                                    </p:anim>
                                  </p:childTnLst>
                                </p:cTn>
                              </p:par>
                            </p:childTnLst>
                          </p:cTn>
                        </p:par>
                        <p:par>
                          <p:cTn id="134" fill="hold">
                            <p:stCondLst>
                              <p:cond delay="1000"/>
                            </p:stCondLst>
                            <p:childTnLst>
                              <p:par>
                                <p:cTn id="135" presetID="2" presetClass="entr" presetSubtype="2" fill="hold" grpId="0" nodeType="afterEffect">
                                  <p:stCondLst>
                                    <p:cond delay="0"/>
                                  </p:stCondLst>
                                  <p:childTnLst>
                                    <p:set>
                                      <p:cBhvr>
                                        <p:cTn id="136" dur="1" fill="hold">
                                          <p:stCondLst>
                                            <p:cond delay="0"/>
                                          </p:stCondLst>
                                        </p:cTn>
                                        <p:tgtEl>
                                          <p:spTgt spid="11"/>
                                        </p:tgtEl>
                                        <p:attrNameLst>
                                          <p:attrName>style.visibility</p:attrName>
                                        </p:attrNameLst>
                                      </p:cBhvr>
                                      <p:to>
                                        <p:strVal val="visible"/>
                                      </p:to>
                                    </p:set>
                                    <p:anim calcmode="lin" valueType="num">
                                      <p:cBhvr additive="base">
                                        <p:cTn id="137" dur="500" fill="hold"/>
                                        <p:tgtEl>
                                          <p:spTgt spid="11"/>
                                        </p:tgtEl>
                                        <p:attrNameLst>
                                          <p:attrName>ppt_x</p:attrName>
                                        </p:attrNameLst>
                                      </p:cBhvr>
                                      <p:tavLst>
                                        <p:tav tm="0">
                                          <p:val>
                                            <p:strVal val="1+#ppt_w/2"/>
                                          </p:val>
                                        </p:tav>
                                        <p:tav tm="100000">
                                          <p:val>
                                            <p:strVal val="#ppt_x"/>
                                          </p:val>
                                        </p:tav>
                                      </p:tavLst>
                                    </p:anim>
                                    <p:anim calcmode="lin" valueType="num">
                                      <p:cBhvr additive="base">
                                        <p:cTn id="138" dur="500" fill="hold"/>
                                        <p:tgtEl>
                                          <p:spTgt spid="11"/>
                                        </p:tgtEl>
                                        <p:attrNameLst>
                                          <p:attrName>ppt_y</p:attrName>
                                        </p:attrNameLst>
                                      </p:cBhvr>
                                      <p:tavLst>
                                        <p:tav tm="0">
                                          <p:val>
                                            <p:strVal val="#ppt_y"/>
                                          </p:val>
                                        </p:tav>
                                        <p:tav tm="100000">
                                          <p:val>
                                            <p:strVal val="#ppt_y"/>
                                          </p:val>
                                        </p:tav>
                                      </p:tavLst>
                                    </p:anim>
                                  </p:childTnLst>
                                </p:cTn>
                              </p:par>
                            </p:childTnLst>
                          </p:cTn>
                        </p:par>
                        <p:par>
                          <p:cTn id="139" fill="hold">
                            <p:stCondLst>
                              <p:cond delay="1500"/>
                            </p:stCondLst>
                            <p:childTnLst>
                              <p:par>
                                <p:cTn id="140" presetID="2" presetClass="entr" presetSubtype="2"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 calcmode="lin" valueType="num">
                                      <p:cBhvr additive="base">
                                        <p:cTn id="142" dur="500" fill="hold"/>
                                        <p:tgtEl>
                                          <p:spTgt spid="19"/>
                                        </p:tgtEl>
                                        <p:attrNameLst>
                                          <p:attrName>ppt_x</p:attrName>
                                        </p:attrNameLst>
                                      </p:cBhvr>
                                      <p:tavLst>
                                        <p:tav tm="0">
                                          <p:val>
                                            <p:strVal val="1+#ppt_w/2"/>
                                          </p:val>
                                        </p:tav>
                                        <p:tav tm="100000">
                                          <p:val>
                                            <p:strVal val="#ppt_x"/>
                                          </p:val>
                                        </p:tav>
                                      </p:tavLst>
                                    </p:anim>
                                    <p:anim calcmode="lin" valueType="num">
                                      <p:cBhvr additive="base">
                                        <p:cTn id="14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8" fill="hold" nodeType="clickEffect">
                                  <p:stCondLst>
                                    <p:cond delay="0"/>
                                  </p:stCondLst>
                                  <p:childTnLst>
                                    <p:set>
                                      <p:cBhvr>
                                        <p:cTn id="147" dur="1" fill="hold">
                                          <p:stCondLst>
                                            <p:cond delay="0"/>
                                          </p:stCondLst>
                                        </p:cTn>
                                        <p:tgtEl>
                                          <p:spTgt spid="20"/>
                                        </p:tgtEl>
                                        <p:attrNameLst>
                                          <p:attrName>style.visibility</p:attrName>
                                        </p:attrNameLst>
                                      </p:cBhvr>
                                      <p:to>
                                        <p:strVal val="visible"/>
                                      </p:to>
                                    </p:set>
                                    <p:anim calcmode="lin" valueType="num">
                                      <p:cBhvr additive="base">
                                        <p:cTn id="148" dur="500" fill="hold"/>
                                        <p:tgtEl>
                                          <p:spTgt spid="20"/>
                                        </p:tgtEl>
                                        <p:attrNameLst>
                                          <p:attrName>ppt_x</p:attrName>
                                        </p:attrNameLst>
                                      </p:cBhvr>
                                      <p:tavLst>
                                        <p:tav tm="0">
                                          <p:val>
                                            <p:strVal val="0-#ppt_w/2"/>
                                          </p:val>
                                        </p:tav>
                                        <p:tav tm="100000">
                                          <p:val>
                                            <p:strVal val="#ppt_x"/>
                                          </p:val>
                                        </p:tav>
                                      </p:tavLst>
                                    </p:anim>
                                    <p:anim calcmode="lin" valueType="num">
                                      <p:cBhvr additive="base">
                                        <p:cTn id="149" dur="500" fill="hold"/>
                                        <p:tgtEl>
                                          <p:spTgt spid="20"/>
                                        </p:tgtEl>
                                        <p:attrNameLst>
                                          <p:attrName>ppt_y</p:attrName>
                                        </p:attrNameLst>
                                      </p:cBhvr>
                                      <p:tavLst>
                                        <p:tav tm="0">
                                          <p:val>
                                            <p:strVal val="#ppt_y"/>
                                          </p:val>
                                        </p:tav>
                                        <p:tav tm="100000">
                                          <p:val>
                                            <p:strVal val="#ppt_y"/>
                                          </p:val>
                                        </p:tav>
                                      </p:tavLst>
                                    </p:anim>
                                  </p:childTnLst>
                                </p:cTn>
                              </p:par>
                            </p:childTnLst>
                          </p:cTn>
                        </p:par>
                        <p:par>
                          <p:cTn id="150" fill="hold">
                            <p:stCondLst>
                              <p:cond delay="500"/>
                            </p:stCondLst>
                            <p:childTnLst>
                              <p:par>
                                <p:cTn id="151" presetID="2" presetClass="entr" presetSubtype="2" fill="hold" grpId="0" nodeType="afterEffect">
                                  <p:stCondLst>
                                    <p:cond delay="0"/>
                                  </p:stCondLst>
                                  <p:childTnLst>
                                    <p:set>
                                      <p:cBhvr>
                                        <p:cTn id="152" dur="1" fill="hold">
                                          <p:stCondLst>
                                            <p:cond delay="0"/>
                                          </p:stCondLst>
                                        </p:cTn>
                                        <p:tgtEl>
                                          <p:spTgt spid="21"/>
                                        </p:tgtEl>
                                        <p:attrNameLst>
                                          <p:attrName>style.visibility</p:attrName>
                                        </p:attrNameLst>
                                      </p:cBhvr>
                                      <p:to>
                                        <p:strVal val="visible"/>
                                      </p:to>
                                    </p:set>
                                    <p:anim calcmode="lin" valueType="num">
                                      <p:cBhvr additive="base">
                                        <p:cTn id="153" dur="500" fill="hold"/>
                                        <p:tgtEl>
                                          <p:spTgt spid="21"/>
                                        </p:tgtEl>
                                        <p:attrNameLst>
                                          <p:attrName>ppt_x</p:attrName>
                                        </p:attrNameLst>
                                      </p:cBhvr>
                                      <p:tavLst>
                                        <p:tav tm="0">
                                          <p:val>
                                            <p:strVal val="1+#ppt_w/2"/>
                                          </p:val>
                                        </p:tav>
                                        <p:tav tm="100000">
                                          <p:val>
                                            <p:strVal val="#ppt_x"/>
                                          </p:val>
                                        </p:tav>
                                      </p:tavLst>
                                    </p:anim>
                                    <p:anim calcmode="lin" valueType="num">
                                      <p:cBhvr additive="base">
                                        <p:cTn id="1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69"/>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9" grpId="0"/>
      <p:bldP spid="21" grpId="0"/>
      <p:bldP spid="16" grpId="0"/>
      <p:bldP spid="33" grpId="0"/>
      <p:bldP spid="34" grpId="0"/>
      <p:bldP spid="35" grpId="0"/>
      <p:bldP spid="41" grpId="0"/>
      <p:bldP spid="51" grpId="0"/>
      <p:bldP spid="6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VII: </a:t>
            </a:r>
            <a:r>
              <a:rPr lang="en" dirty="0" smtClean="0">
                <a:solidFill>
                  <a:srgbClr val="FF0000"/>
                </a:solidFill>
              </a:rPr>
              <a:t>NP</a:t>
            </a:r>
            <a:r>
              <a:rPr lang="en" baseline="-25000" dirty="0" smtClean="0">
                <a:solidFill>
                  <a:srgbClr val="FF0000"/>
                </a:solidFill>
              </a:rPr>
              <a:t>1</a:t>
            </a:r>
            <a:r>
              <a:rPr lang="en" dirty="0" smtClean="0"/>
              <a:t> – </a:t>
            </a:r>
            <a:r>
              <a:rPr lang="en" dirty="0" smtClean="0">
                <a:solidFill>
                  <a:srgbClr val="00B050"/>
                </a:solidFill>
              </a:rPr>
              <a:t>V-tr </a:t>
            </a:r>
            <a:r>
              <a:rPr lang="en" dirty="0" smtClean="0"/>
              <a:t>– </a:t>
            </a:r>
            <a:r>
              <a:rPr lang="en" dirty="0" smtClean="0">
                <a:solidFill>
                  <a:srgbClr val="7030A0"/>
                </a:solidFill>
              </a:rPr>
              <a:t>NP</a:t>
            </a:r>
            <a:r>
              <a:rPr lang="en" baseline="-25000" dirty="0" smtClean="0">
                <a:solidFill>
                  <a:srgbClr val="7030A0"/>
                </a:solidFill>
              </a:rPr>
              <a:t>2</a:t>
            </a:r>
            <a:r>
              <a:rPr lang="en" dirty="0" smtClean="0">
                <a:solidFill>
                  <a:srgbClr val="7030A0"/>
                </a:solidFill>
              </a:rPr>
              <a:t> </a:t>
            </a:r>
            <a:r>
              <a:rPr lang="en" dirty="0" smtClean="0">
                <a:solidFill>
                  <a:srgbClr val="00B050"/>
                </a:solidFill>
              </a:rPr>
              <a:t> </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355429" y="2752038"/>
            <a:ext cx="12526"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735925" y="2849762"/>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V-</a:t>
            </a:r>
            <a:r>
              <a:rPr lang="en-US" sz="2400" dirty="0" err="1" smtClean="0">
                <a:solidFill>
                  <a:srgbClr val="00B050"/>
                </a:solidFill>
                <a:latin typeface="Arial" panose="020B0604020202020204" pitchFamily="34" charset="0"/>
                <a:cs typeface="Arial" panose="020B0604020202020204" pitchFamily="34" charset="0"/>
              </a:rPr>
              <a:t>tr</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535747" y="2863234"/>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r>
              <a:rPr lang="en-US" sz="2400" baseline="-25000" dirty="0" smtClean="0">
                <a:solidFill>
                  <a:srgbClr val="FF0000"/>
                </a:solidFill>
                <a:latin typeface="Arial" panose="020B0604020202020204" pitchFamily="34" charset="0"/>
                <a:cs typeface="Arial" panose="020B0604020202020204" pitchFamily="34" charset="0"/>
              </a:rPr>
              <a:t>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5152548"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a:t>
            </a:r>
            <a:r>
              <a:rPr lang="en-US" baseline="-25000" dirty="0" smtClean="0">
                <a:solidFill>
                  <a:srgbClr val="FF0000"/>
                </a:solidFill>
              </a:rPr>
              <a:t>1</a:t>
            </a:r>
            <a:r>
              <a:rPr lang="en-US" dirty="0" smtClean="0">
                <a:solidFill>
                  <a:srgbClr val="FF0000"/>
                </a:solidFill>
              </a:rPr>
              <a:t> is a Noun Phrase. It is the SUBJECT. </a:t>
            </a:r>
            <a:endParaRPr lang="en-US" dirty="0">
              <a:solidFill>
                <a:srgbClr val="FF0000"/>
              </a:solidFill>
            </a:endParaRPr>
          </a:p>
        </p:txBody>
      </p:sp>
      <p:sp>
        <p:nvSpPr>
          <p:cNvPr id="17" name="Google Shape;68;p14"/>
          <p:cNvSpPr txBox="1">
            <a:spLocks/>
          </p:cNvSpPr>
          <p:nvPr/>
        </p:nvSpPr>
        <p:spPr>
          <a:xfrm>
            <a:off x="1924656" y="1374201"/>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V-</a:t>
            </a:r>
            <a:r>
              <a:rPr lang="en-US" dirty="0" err="1" smtClean="0">
                <a:solidFill>
                  <a:srgbClr val="00B050"/>
                </a:solidFill>
              </a:rPr>
              <a:t>tr</a:t>
            </a:r>
            <a:r>
              <a:rPr lang="en-US" dirty="0" smtClean="0">
                <a:solidFill>
                  <a:srgbClr val="00B050"/>
                </a:solidFill>
              </a:rPr>
              <a:t> is a transitive verb.</a:t>
            </a:r>
            <a:endParaRPr lang="en-US" dirty="0">
              <a:solidFill>
                <a:srgbClr val="00B050"/>
              </a:solidFill>
            </a:endParaRPr>
          </a:p>
        </p:txBody>
      </p:sp>
      <p:grpSp>
        <p:nvGrpSpPr>
          <p:cNvPr id="12" name="Group 11"/>
          <p:cNvGrpSpPr/>
          <p:nvPr/>
        </p:nvGrpSpPr>
        <p:grpSpPr>
          <a:xfrm>
            <a:off x="5963237" y="2915115"/>
            <a:ext cx="3164533" cy="2226515"/>
            <a:chOff x="5963237" y="2915115"/>
            <a:chExt cx="3164533" cy="2226515"/>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5" name="Rounded Rectangular Callout 4"/>
            <p:cNvSpPr/>
            <p:nvPr/>
          </p:nvSpPr>
          <p:spPr>
            <a:xfrm>
              <a:off x="5963237" y="2915115"/>
              <a:ext cx="2065947" cy="1043108"/>
            </a:xfrm>
            <a:prstGeom prst="wedgeRoundRectCallout">
              <a:avLst>
                <a:gd name="adj1" fmla="val 49275"/>
                <a:gd name="adj2" fmla="val 8743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You will notice that the line separating the Verb from the Direct Object is now perpendicular. </a:t>
              </a:r>
              <a:endParaRPr lang="en-US" sz="1200" dirty="0"/>
            </a:p>
          </p:txBody>
        </p:sp>
      </p:grpSp>
      <p:grpSp>
        <p:nvGrpSpPr>
          <p:cNvPr id="25" name="Group 24"/>
          <p:cNvGrpSpPr/>
          <p:nvPr/>
        </p:nvGrpSpPr>
        <p:grpSpPr>
          <a:xfrm>
            <a:off x="-59184" y="3574251"/>
            <a:ext cx="3382525" cy="1567380"/>
            <a:chOff x="-59184" y="3574251"/>
            <a:chExt cx="3382525" cy="1567380"/>
          </a:xfrm>
        </p:grpSpPr>
        <p:pic>
          <p:nvPicPr>
            <p:cNvPr id="24" name="Picture 23"/>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3" name="Rounded Rectangular Callout 22"/>
            <p:cNvSpPr/>
            <p:nvPr/>
          </p:nvSpPr>
          <p:spPr>
            <a:xfrm>
              <a:off x="1117697" y="3574251"/>
              <a:ext cx="2205644" cy="767943"/>
            </a:xfrm>
            <a:prstGeom prst="wedgeRoundRectCallout">
              <a:avLst>
                <a:gd name="adj1" fmla="val -56196"/>
                <a:gd name="adj2" fmla="val 46281"/>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The Direct Object always follows the Action Verb. It answers WHAT or WHOM.</a:t>
              </a:r>
              <a:endParaRPr lang="en-US" sz="1200" dirty="0"/>
            </a:p>
          </p:txBody>
        </p:sp>
      </p:grpSp>
      <p:sp>
        <p:nvSpPr>
          <p:cNvPr id="15" name="Google Shape;68;p14"/>
          <p:cNvSpPr txBox="1">
            <a:spLocks/>
          </p:cNvSpPr>
          <p:nvPr/>
        </p:nvSpPr>
        <p:spPr>
          <a:xfrm>
            <a:off x="1924656" y="1797605"/>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7030A0"/>
                </a:solidFill>
              </a:rPr>
              <a:t>NP</a:t>
            </a:r>
            <a:r>
              <a:rPr lang="en-US" baseline="-25000" dirty="0" smtClean="0">
                <a:solidFill>
                  <a:srgbClr val="7030A0"/>
                </a:solidFill>
              </a:rPr>
              <a:t>2</a:t>
            </a:r>
            <a:r>
              <a:rPr lang="en-US" dirty="0" smtClean="0">
                <a:solidFill>
                  <a:srgbClr val="7030A0"/>
                </a:solidFill>
              </a:rPr>
              <a:t> is a Noun Phrase. It is the DIRECT OBJECT. </a:t>
            </a:r>
            <a:endParaRPr lang="en-US" dirty="0">
              <a:solidFill>
                <a:srgbClr val="7030A0"/>
              </a:solidFill>
            </a:endParaRPr>
          </a:p>
        </p:txBody>
      </p:sp>
      <p:sp>
        <p:nvSpPr>
          <p:cNvPr id="18" name="TextBox 17"/>
          <p:cNvSpPr txBox="1"/>
          <p:nvPr/>
        </p:nvSpPr>
        <p:spPr>
          <a:xfrm>
            <a:off x="5023785" y="2835118"/>
            <a:ext cx="939452"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NP</a:t>
            </a:r>
            <a:r>
              <a:rPr lang="en-US" sz="2400" baseline="-25000" dirty="0">
                <a:solidFill>
                  <a:srgbClr val="7030A0"/>
                </a:solidFill>
                <a:latin typeface="Arial" panose="020B0604020202020204" pitchFamily="34" charset="0"/>
                <a:cs typeface="Arial" panose="020B0604020202020204" pitchFamily="34" charset="0"/>
              </a:rPr>
              <a:t>2</a:t>
            </a:r>
          </a:p>
        </p:txBody>
      </p:sp>
      <p:cxnSp>
        <p:nvCxnSpPr>
          <p:cNvPr id="19" name="Straight Connector 18"/>
          <p:cNvCxnSpPr/>
          <p:nvPr/>
        </p:nvCxnSpPr>
        <p:spPr>
          <a:xfrm flipH="1">
            <a:off x="4834285" y="2752038"/>
            <a:ext cx="0" cy="594360"/>
          </a:xfrm>
          <a:prstGeom prst="line">
            <a:avLst/>
          </a:prstGeom>
          <a:ln w="38100"/>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a:off x="6443340" y="443808"/>
            <a:ext cx="1585844" cy="1355627"/>
            <a:chOff x="6229699" y="2668044"/>
            <a:chExt cx="2037480" cy="1355627"/>
          </a:xfrm>
        </p:grpSpPr>
        <p:sp>
          <p:nvSpPr>
            <p:cNvPr id="21"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TextBox 25"/>
            <p:cNvSpPr txBox="1"/>
            <p:nvPr/>
          </p:nvSpPr>
          <p:spPr>
            <a:xfrm>
              <a:off x="6410290" y="2935366"/>
              <a:ext cx="1610368" cy="523220"/>
            </a:xfrm>
            <a:prstGeom prst="rect">
              <a:avLst/>
            </a:prstGeom>
            <a:noFill/>
          </p:spPr>
          <p:txBody>
            <a:bodyPr wrap="square" rtlCol="0">
              <a:spAutoFit/>
            </a:bodyPr>
            <a:lstStyle/>
            <a:p>
              <a:pPr algn="ctr"/>
              <a:r>
                <a:rPr lang="en-US" dirty="0" smtClean="0">
                  <a:solidFill>
                    <a:srgbClr val="1C4587"/>
                  </a:solidFill>
                </a:rPr>
                <a:t>NP</a:t>
              </a:r>
              <a:r>
                <a:rPr lang="en-US" baseline="-25000" dirty="0" smtClean="0">
                  <a:solidFill>
                    <a:srgbClr val="1C4587"/>
                  </a:solidFill>
                </a:rPr>
                <a:t>2</a:t>
              </a:r>
              <a:r>
                <a:rPr lang="en-US" dirty="0" smtClean="0">
                  <a:solidFill>
                    <a:srgbClr val="1C4587"/>
                  </a:solidFill>
                </a:rPr>
                <a:t> is distinct from NP</a:t>
              </a:r>
              <a:r>
                <a:rPr lang="en-US" baseline="-25000" dirty="0" smtClean="0">
                  <a:solidFill>
                    <a:srgbClr val="1C4587"/>
                  </a:solidFill>
                </a:rPr>
                <a:t>1</a:t>
              </a:r>
              <a:r>
                <a:rPr lang="en-US" dirty="0" smtClean="0">
                  <a:solidFill>
                    <a:srgbClr val="1C4587"/>
                  </a:solidFill>
                </a:rPr>
                <a:t>. </a:t>
              </a:r>
              <a:endParaRPr lang="en-US" dirty="0">
                <a:solidFill>
                  <a:srgbClr val="1C4587"/>
                </a:solidFill>
              </a:endParaRPr>
            </a:p>
          </p:txBody>
        </p:sp>
      </p:grpSp>
    </p:spTree>
    <p:extLst>
      <p:ext uri="{BB962C8B-B14F-4D97-AF65-F5344CB8AC3E}">
        <p14:creationId xmlns:p14="http://schemas.microsoft.com/office/powerpoint/2010/main" val="233811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499"/>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1+#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1+#ppt_w/2"/>
                                          </p:val>
                                        </p:tav>
                                        <p:tav tm="100000">
                                          <p:val>
                                            <p:strVal val="#ppt_x"/>
                                          </p:val>
                                        </p:tav>
                                      </p:tavLst>
                                    </p:anim>
                                    <p:anim calcmode="lin" valueType="num">
                                      <p:cBhvr additive="base">
                                        <p:cTn id="5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5" grpId="0"/>
      <p:bldP spid="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a:t>
            </a:r>
            <a:r>
              <a:rPr lang="en" dirty="0"/>
              <a:t>VII: </a:t>
            </a:r>
            <a:r>
              <a:rPr lang="en" dirty="0">
                <a:solidFill>
                  <a:srgbClr val="FF0000"/>
                </a:solidFill>
              </a:rPr>
              <a:t>NP</a:t>
            </a:r>
            <a:r>
              <a:rPr lang="en" baseline="-25000" dirty="0">
                <a:solidFill>
                  <a:srgbClr val="FF0000"/>
                </a:solidFill>
              </a:rPr>
              <a:t>1</a:t>
            </a:r>
            <a:r>
              <a:rPr lang="en" dirty="0"/>
              <a:t> – </a:t>
            </a:r>
            <a:r>
              <a:rPr lang="en" dirty="0">
                <a:solidFill>
                  <a:srgbClr val="00B050"/>
                </a:solidFill>
              </a:rPr>
              <a:t>V-tr </a:t>
            </a:r>
            <a:r>
              <a:rPr lang="en" dirty="0"/>
              <a:t>– </a:t>
            </a:r>
            <a:r>
              <a:rPr lang="en" dirty="0">
                <a:solidFill>
                  <a:srgbClr val="7030A0"/>
                </a:solidFill>
              </a:rPr>
              <a:t>NP</a:t>
            </a:r>
            <a:r>
              <a:rPr lang="en" baseline="-25000" dirty="0">
                <a:solidFill>
                  <a:srgbClr val="7030A0"/>
                </a:solidFill>
              </a:rPr>
              <a:t>2</a:t>
            </a:r>
            <a:r>
              <a:rPr lang="en" dirty="0">
                <a:solidFill>
                  <a:srgbClr val="7030A0"/>
                </a:solidFill>
              </a:rPr>
              <a:t> </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500253" y="2780775"/>
            <a:ext cx="0"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693180" y="2780776"/>
            <a:ext cx="1058536"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wore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335331" y="2780776"/>
            <a:ext cx="171710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Alonzo</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5791376"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#1: </a:t>
            </a:r>
            <a:r>
              <a:rPr lang="en-US" dirty="0" smtClean="0">
                <a:solidFill>
                  <a:srgbClr val="FF0000"/>
                </a:solidFill>
              </a:rPr>
              <a:t>Alonzo </a:t>
            </a:r>
            <a:r>
              <a:rPr lang="en-US" dirty="0" smtClean="0">
                <a:solidFill>
                  <a:srgbClr val="00B050"/>
                </a:solidFill>
              </a:rPr>
              <a:t>wore</a:t>
            </a:r>
            <a:r>
              <a:rPr lang="en-US" dirty="0" smtClean="0">
                <a:solidFill>
                  <a:srgbClr val="FF0000"/>
                </a:solidFill>
              </a:rPr>
              <a:t> </a:t>
            </a:r>
            <a:r>
              <a:rPr lang="en-US" dirty="0" smtClean="0">
                <a:solidFill>
                  <a:srgbClr val="7030A0"/>
                </a:solidFill>
              </a:rPr>
              <a:t>a bag</a:t>
            </a:r>
            <a:r>
              <a:rPr lang="en-US" dirty="0" smtClean="0"/>
              <a:t> on his head.</a:t>
            </a:r>
            <a:endParaRPr lang="en-US" dirty="0"/>
          </a:p>
        </p:txBody>
      </p:sp>
      <p:cxnSp>
        <p:nvCxnSpPr>
          <p:cNvPr id="8" name="Straight Connector 7"/>
          <p:cNvCxnSpPr/>
          <p:nvPr/>
        </p:nvCxnSpPr>
        <p:spPr>
          <a:xfrm>
            <a:off x="3869773" y="3369498"/>
            <a:ext cx="870558" cy="8178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610244" y="4187348"/>
            <a:ext cx="870558" cy="8178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716292" y="4176478"/>
            <a:ext cx="1372739"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rot="2554353">
            <a:off x="4273957" y="3586450"/>
            <a:ext cx="754863" cy="461665"/>
          </a:xfrm>
          <a:prstGeom prst="rect">
            <a:avLst/>
          </a:prstGeom>
          <a:noFill/>
        </p:spPr>
        <p:txBody>
          <a:bodyPr wrap="square" rtlCol="0">
            <a:spAutoFit/>
          </a:bodyPr>
          <a:lstStyle/>
          <a:p>
            <a:r>
              <a:rPr lang="en-US" sz="2400" dirty="0">
                <a:solidFill>
                  <a:srgbClr val="1C4587"/>
                </a:solidFill>
                <a:latin typeface="Arial" panose="020B0604020202020204" pitchFamily="34" charset="0"/>
                <a:cs typeface="Arial" panose="020B0604020202020204" pitchFamily="34" charset="0"/>
              </a:rPr>
              <a:t>o</a:t>
            </a:r>
            <a:r>
              <a:rPr lang="en-US" sz="2400" dirty="0" smtClean="0">
                <a:solidFill>
                  <a:srgbClr val="1C4587"/>
                </a:solidFill>
                <a:latin typeface="Arial" panose="020B0604020202020204" pitchFamily="34" charset="0"/>
                <a:cs typeface="Arial" panose="020B0604020202020204" pitchFamily="34" charset="0"/>
              </a:rPr>
              <a:t>n</a:t>
            </a:r>
            <a:endParaRPr lang="en-US" sz="2400" dirty="0">
              <a:solidFill>
                <a:srgbClr val="1C4587"/>
              </a:solidFill>
              <a:latin typeface="Arial" panose="020B0604020202020204" pitchFamily="34" charset="0"/>
              <a:cs typeface="Arial" panose="020B0604020202020204" pitchFamily="34" charset="0"/>
            </a:endParaRPr>
          </a:p>
        </p:txBody>
      </p:sp>
      <p:sp>
        <p:nvSpPr>
          <p:cNvPr id="21" name="TextBox 20"/>
          <p:cNvSpPr txBox="1"/>
          <p:nvPr/>
        </p:nvSpPr>
        <p:spPr>
          <a:xfrm>
            <a:off x="4945026" y="3692916"/>
            <a:ext cx="105853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head</a:t>
            </a:r>
            <a:endParaRPr lang="en-US" sz="2400" dirty="0">
              <a:solidFill>
                <a:srgbClr val="1C4587"/>
              </a:solidFill>
              <a:latin typeface="Arial" panose="020B0604020202020204" pitchFamily="34" charset="0"/>
              <a:cs typeface="Arial" panose="020B0604020202020204" pitchFamily="34" charset="0"/>
            </a:endParaRPr>
          </a:p>
        </p:txBody>
      </p:sp>
      <p:sp>
        <p:nvSpPr>
          <p:cNvPr id="22" name="TextBox 21"/>
          <p:cNvSpPr txBox="1"/>
          <p:nvPr/>
        </p:nvSpPr>
        <p:spPr>
          <a:xfrm rot="2554353">
            <a:off x="5969704" y="4339711"/>
            <a:ext cx="689030"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his</a:t>
            </a:r>
            <a:endParaRPr lang="en-US" sz="2400" dirty="0">
              <a:solidFill>
                <a:srgbClr val="1C4587"/>
              </a:solidFill>
              <a:latin typeface="Arial" panose="020B0604020202020204" pitchFamily="34" charset="0"/>
              <a:cs typeface="Arial" panose="020B0604020202020204" pitchFamily="34" charset="0"/>
            </a:endParaRPr>
          </a:p>
        </p:txBody>
      </p:sp>
      <p:grpSp>
        <p:nvGrpSpPr>
          <p:cNvPr id="23" name="Group 22"/>
          <p:cNvGrpSpPr/>
          <p:nvPr/>
        </p:nvGrpSpPr>
        <p:grpSpPr>
          <a:xfrm>
            <a:off x="-59184" y="3594969"/>
            <a:ext cx="2276456" cy="1546662"/>
            <a:chOff x="-59184" y="3594969"/>
            <a:chExt cx="2276456" cy="1546662"/>
          </a:xfrm>
        </p:grpSpPr>
        <p:pic>
          <p:nvPicPr>
            <p:cNvPr id="24" name="Picture 23"/>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5" name="Rounded Rectangular Callout 24"/>
            <p:cNvSpPr/>
            <p:nvPr/>
          </p:nvSpPr>
          <p:spPr>
            <a:xfrm>
              <a:off x="1162311" y="3756971"/>
              <a:ext cx="1054961" cy="731201"/>
            </a:xfrm>
            <a:prstGeom prst="wedgeRoundRectCallout">
              <a:avLst>
                <a:gd name="adj1" fmla="val -69257"/>
                <a:gd name="adj2" fmla="val 55011"/>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Very funny, Brainerd.</a:t>
              </a:r>
              <a:endParaRPr lang="en-US" sz="1200" dirty="0"/>
            </a:p>
          </p:txBody>
        </p:sp>
      </p:grpSp>
      <p:cxnSp>
        <p:nvCxnSpPr>
          <p:cNvPr id="26" name="Straight Connector 25"/>
          <p:cNvCxnSpPr/>
          <p:nvPr/>
        </p:nvCxnSpPr>
        <p:spPr>
          <a:xfrm>
            <a:off x="4716292" y="2797591"/>
            <a:ext cx="0" cy="59436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4851998" y="2778965"/>
            <a:ext cx="758246"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bag</a:t>
            </a:r>
            <a:endParaRPr lang="en-US" sz="2400" dirty="0">
              <a:solidFill>
                <a:srgbClr val="7030A0"/>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5577512" y="3375135"/>
            <a:ext cx="527874" cy="44214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rot="2554353">
            <a:off x="5870672" y="3276366"/>
            <a:ext cx="316403"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a</a:t>
            </a:r>
            <a:endParaRPr lang="en-US" sz="2400" dirty="0">
              <a:solidFill>
                <a:srgbClr val="1C45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95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1"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0-#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 presetClass="entr" presetSubtype="4"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0-#ppt_w/2"/>
                                          </p:val>
                                        </p:tav>
                                        <p:tav tm="100000">
                                          <p:val>
                                            <p:strVal val="#ppt_x"/>
                                          </p:val>
                                        </p:tav>
                                      </p:tavLst>
                                    </p:anim>
                                    <p:anim calcmode="lin" valueType="num">
                                      <p:cBhvr additive="base">
                                        <p:cTn id="63" dur="500" fill="hold"/>
                                        <p:tgtEl>
                                          <p:spTgt spid="11"/>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2"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1+#ppt_w/2"/>
                                          </p:val>
                                        </p:tav>
                                        <p:tav tm="100000">
                                          <p:val>
                                            <p:strVal val="#ppt_x"/>
                                          </p:val>
                                        </p:tav>
                                      </p:tavLst>
                                    </p:anim>
                                    <p:anim calcmode="lin" valueType="num">
                                      <p:cBhvr additive="base">
                                        <p:cTn id="78" dur="500" fill="hold"/>
                                        <p:tgtEl>
                                          <p:spTgt spid="22"/>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2" presetClass="entr" presetSubtype="8"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additive="base">
                                        <p:cTn id="86" dur="500" fill="hold"/>
                                        <p:tgtEl>
                                          <p:spTgt spid="30"/>
                                        </p:tgtEl>
                                        <p:attrNameLst>
                                          <p:attrName>ppt_x</p:attrName>
                                        </p:attrNameLst>
                                      </p:cBhvr>
                                      <p:tavLst>
                                        <p:tav tm="0">
                                          <p:val>
                                            <p:strVal val="1+#ppt_w/2"/>
                                          </p:val>
                                        </p:tav>
                                        <p:tav tm="100000">
                                          <p:val>
                                            <p:strVal val="#ppt_x"/>
                                          </p:val>
                                        </p:tav>
                                      </p:tavLst>
                                    </p:anim>
                                    <p:anim calcmode="lin" valueType="num">
                                      <p:cBhvr additive="base">
                                        <p:cTn id="87"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1" grpId="0"/>
      <p:bldP spid="21" grpId="0"/>
      <p:bldP spid="22" grpId="0"/>
      <p:bldP spid="27" grpId="0"/>
      <p:bldP spid="3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a:t>
            </a:r>
            <a:r>
              <a:rPr lang="en" dirty="0"/>
              <a:t>VII: </a:t>
            </a:r>
            <a:r>
              <a:rPr lang="en" dirty="0">
                <a:solidFill>
                  <a:srgbClr val="FF0000"/>
                </a:solidFill>
              </a:rPr>
              <a:t>NP</a:t>
            </a:r>
            <a:r>
              <a:rPr lang="en" baseline="-25000" dirty="0">
                <a:solidFill>
                  <a:srgbClr val="FF0000"/>
                </a:solidFill>
              </a:rPr>
              <a:t>1</a:t>
            </a:r>
            <a:r>
              <a:rPr lang="en" dirty="0"/>
              <a:t> – </a:t>
            </a:r>
            <a:r>
              <a:rPr lang="en" dirty="0">
                <a:solidFill>
                  <a:srgbClr val="00B050"/>
                </a:solidFill>
              </a:rPr>
              <a:t>V-tr </a:t>
            </a:r>
            <a:r>
              <a:rPr lang="en" dirty="0"/>
              <a:t>– </a:t>
            </a:r>
            <a:r>
              <a:rPr lang="en" dirty="0">
                <a:solidFill>
                  <a:srgbClr val="7030A0"/>
                </a:solidFill>
              </a:rPr>
              <a:t>NP</a:t>
            </a:r>
            <a:r>
              <a:rPr lang="en" baseline="-25000" dirty="0">
                <a:solidFill>
                  <a:srgbClr val="7030A0"/>
                </a:solidFill>
              </a:rPr>
              <a:t>2</a:t>
            </a:r>
            <a:r>
              <a:rPr lang="en" dirty="0">
                <a:solidFill>
                  <a:srgbClr val="7030A0"/>
                </a:solidFill>
              </a:rPr>
              <a:t> </a:t>
            </a:r>
            <a:endParaRPr dirty="0">
              <a:solidFill>
                <a:srgbClr val="7030A0"/>
              </a:solidFill>
            </a:endParaRPr>
          </a:p>
        </p:txBody>
      </p:sp>
      <p:cxnSp>
        <p:nvCxnSpPr>
          <p:cNvPr id="6" name="Straight Connector 5"/>
          <p:cNvCxnSpPr/>
          <p:nvPr/>
        </p:nvCxnSpPr>
        <p:spPr>
          <a:xfrm flipV="1">
            <a:off x="2247649" y="3369498"/>
            <a:ext cx="4023360"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036791" y="2780775"/>
            <a:ext cx="0"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180062" y="2780776"/>
            <a:ext cx="1571654" cy="461665"/>
          </a:xfrm>
          <a:prstGeom prst="rect">
            <a:avLst/>
          </a:prstGeom>
          <a:noFill/>
        </p:spPr>
        <p:txBody>
          <a:bodyPr wrap="square" rtlCol="0">
            <a:spAutoFit/>
          </a:bodyPr>
          <a:lstStyle/>
          <a:p>
            <a:r>
              <a:rPr lang="en-US" sz="2400" dirty="0">
                <a:solidFill>
                  <a:srgbClr val="00B050"/>
                </a:solidFill>
                <a:latin typeface="Arial" panose="020B0604020202020204" pitchFamily="34" charset="0"/>
                <a:cs typeface="Arial" panose="020B0604020202020204" pitchFamily="34" charset="0"/>
              </a:rPr>
              <a:t>l</a:t>
            </a:r>
            <a:r>
              <a:rPr lang="en-US" sz="2400" dirty="0" smtClean="0">
                <a:solidFill>
                  <a:srgbClr val="00B050"/>
                </a:solidFill>
                <a:latin typeface="Arial" panose="020B0604020202020204" pitchFamily="34" charset="0"/>
                <a:cs typeface="Arial" panose="020B0604020202020204" pitchFamily="34" charset="0"/>
              </a:rPr>
              <a:t>ooked up</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335331" y="2780776"/>
            <a:ext cx="666037"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We</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5791376"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We </a:t>
            </a:r>
            <a:r>
              <a:rPr lang="en-US" dirty="0" smtClean="0">
                <a:solidFill>
                  <a:srgbClr val="00B050"/>
                </a:solidFill>
              </a:rPr>
              <a:t>looked up</a:t>
            </a:r>
            <a:r>
              <a:rPr lang="en-US" dirty="0" smtClean="0">
                <a:solidFill>
                  <a:srgbClr val="FF0000"/>
                </a:solidFill>
              </a:rPr>
              <a:t> </a:t>
            </a:r>
            <a:r>
              <a:rPr lang="en-US" dirty="0" smtClean="0">
                <a:solidFill>
                  <a:srgbClr val="7030A0"/>
                </a:solidFill>
              </a:rPr>
              <a:t>the answers </a:t>
            </a:r>
            <a:r>
              <a:rPr lang="en-US" dirty="0" smtClean="0"/>
              <a:t>online.</a:t>
            </a:r>
            <a:endParaRPr lang="en-US" dirty="0"/>
          </a:p>
        </p:txBody>
      </p:sp>
      <p:cxnSp>
        <p:nvCxnSpPr>
          <p:cNvPr id="8" name="Straight Connector 7"/>
          <p:cNvCxnSpPr/>
          <p:nvPr/>
        </p:nvCxnSpPr>
        <p:spPr>
          <a:xfrm>
            <a:off x="3869773" y="3369498"/>
            <a:ext cx="1344385" cy="12049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rot="2554353">
            <a:off x="4236912" y="3705171"/>
            <a:ext cx="1166865"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online</a:t>
            </a:r>
            <a:endParaRPr lang="en-US" sz="2400" dirty="0">
              <a:solidFill>
                <a:srgbClr val="1C4587"/>
              </a:solidFill>
              <a:latin typeface="Arial" panose="020B0604020202020204" pitchFamily="34" charset="0"/>
              <a:cs typeface="Arial" panose="020B0604020202020204" pitchFamily="34" charset="0"/>
            </a:endParaRPr>
          </a:p>
        </p:txBody>
      </p:sp>
      <p:cxnSp>
        <p:nvCxnSpPr>
          <p:cNvPr id="26" name="Straight Connector 25"/>
          <p:cNvCxnSpPr/>
          <p:nvPr/>
        </p:nvCxnSpPr>
        <p:spPr>
          <a:xfrm>
            <a:off x="4716292" y="2797591"/>
            <a:ext cx="0" cy="59436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4851998" y="2778965"/>
            <a:ext cx="1375702"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answers</a:t>
            </a:r>
            <a:endParaRPr lang="en-US" sz="2400" dirty="0">
              <a:solidFill>
                <a:srgbClr val="7030A0"/>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5577512" y="3375135"/>
            <a:ext cx="842319" cy="76075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rot="2554353">
            <a:off x="5946074" y="3490245"/>
            <a:ext cx="612899"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endParaRPr lang="en-US" sz="2400" dirty="0">
              <a:solidFill>
                <a:srgbClr val="1C4587"/>
              </a:solidFill>
              <a:latin typeface="Arial" panose="020B0604020202020204" pitchFamily="34" charset="0"/>
              <a:cs typeface="Arial" panose="020B0604020202020204" pitchFamily="34" charset="0"/>
            </a:endParaRPr>
          </a:p>
        </p:txBody>
      </p:sp>
      <p:grpSp>
        <p:nvGrpSpPr>
          <p:cNvPr id="29" name="Group 28"/>
          <p:cNvGrpSpPr/>
          <p:nvPr/>
        </p:nvGrpSpPr>
        <p:grpSpPr>
          <a:xfrm>
            <a:off x="4040445" y="1453009"/>
            <a:ext cx="1552257" cy="1347668"/>
            <a:chOff x="6229699" y="2668044"/>
            <a:chExt cx="2037480" cy="1355627"/>
          </a:xfrm>
        </p:grpSpPr>
        <p:sp>
          <p:nvSpPr>
            <p:cNvPr id="31"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p:cNvSpPr txBox="1"/>
            <p:nvPr/>
          </p:nvSpPr>
          <p:spPr>
            <a:xfrm>
              <a:off x="6410291" y="2935366"/>
              <a:ext cx="1610368" cy="743026"/>
            </a:xfrm>
            <a:prstGeom prst="rect">
              <a:avLst/>
            </a:prstGeom>
            <a:noFill/>
          </p:spPr>
          <p:txBody>
            <a:bodyPr wrap="square" rtlCol="0">
              <a:spAutoFit/>
            </a:bodyPr>
            <a:lstStyle/>
            <a:p>
              <a:pPr algn="ctr"/>
              <a:r>
                <a:rPr lang="en-US" dirty="0" smtClean="0">
                  <a:solidFill>
                    <a:srgbClr val="1C4587"/>
                  </a:solidFill>
                </a:rPr>
                <a:t>“looked up” is a phrasal verb.</a:t>
              </a:r>
              <a:endParaRPr lang="en-US" dirty="0">
                <a:solidFill>
                  <a:srgbClr val="1C4587"/>
                </a:solidFill>
              </a:endParaRPr>
            </a:p>
          </p:txBody>
        </p:sp>
      </p:grpSp>
      <p:grpSp>
        <p:nvGrpSpPr>
          <p:cNvPr id="4" name="Group 3"/>
          <p:cNvGrpSpPr/>
          <p:nvPr/>
        </p:nvGrpSpPr>
        <p:grpSpPr>
          <a:xfrm>
            <a:off x="2723536" y="3764959"/>
            <a:ext cx="1585844" cy="1355627"/>
            <a:chOff x="2985898" y="3043263"/>
            <a:chExt cx="1585844" cy="1355627"/>
          </a:xfrm>
        </p:grpSpPr>
        <p:sp>
          <p:nvSpPr>
            <p:cNvPr id="34" name="Google Shape;297;p36"/>
            <p:cNvSpPr/>
            <p:nvPr/>
          </p:nvSpPr>
          <p:spPr>
            <a:xfrm rot="10800000">
              <a:off x="2985898" y="3043263"/>
              <a:ext cx="1585844"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p:nvSpPr>
          <p:spPr>
            <a:xfrm>
              <a:off x="3152115" y="3387527"/>
              <a:ext cx="1253407" cy="738664"/>
            </a:xfrm>
            <a:prstGeom prst="rect">
              <a:avLst/>
            </a:prstGeom>
            <a:noFill/>
          </p:spPr>
          <p:txBody>
            <a:bodyPr wrap="square" rtlCol="0">
              <a:spAutoFit/>
            </a:bodyPr>
            <a:lstStyle/>
            <a:p>
              <a:pPr algn="ctr"/>
              <a:r>
                <a:rPr lang="en-US" dirty="0" smtClean="0">
                  <a:solidFill>
                    <a:srgbClr val="1C4587"/>
                  </a:solidFill>
                </a:rPr>
                <a:t>Answers where? It’s an adverb.</a:t>
              </a:r>
              <a:endParaRPr lang="en-US" dirty="0">
                <a:solidFill>
                  <a:srgbClr val="1C4587"/>
                </a:solidFill>
              </a:endParaRPr>
            </a:p>
          </p:txBody>
        </p:sp>
      </p:grpSp>
      <p:grpSp>
        <p:nvGrpSpPr>
          <p:cNvPr id="36" name="Group 35"/>
          <p:cNvGrpSpPr/>
          <p:nvPr/>
        </p:nvGrpSpPr>
        <p:grpSpPr>
          <a:xfrm>
            <a:off x="6555676" y="2854404"/>
            <a:ext cx="2545964" cy="2309035"/>
            <a:chOff x="7003161" y="2832595"/>
            <a:chExt cx="2545964" cy="2309035"/>
          </a:xfrm>
        </p:grpSpPr>
        <p:pic>
          <p:nvPicPr>
            <p:cNvPr id="37" name="Picture 36"/>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8165271" y="3594969"/>
              <a:ext cx="1383854" cy="1546661"/>
            </a:xfrm>
            <a:prstGeom prst="rect">
              <a:avLst/>
            </a:prstGeom>
          </p:spPr>
        </p:pic>
        <p:sp>
          <p:nvSpPr>
            <p:cNvPr id="38" name="Rounded Rectangular Callout 37"/>
            <p:cNvSpPr/>
            <p:nvPr/>
          </p:nvSpPr>
          <p:spPr>
            <a:xfrm>
              <a:off x="7003161" y="2832595"/>
              <a:ext cx="1510894" cy="1125628"/>
            </a:xfrm>
            <a:prstGeom prst="wedgeRoundRectCallout">
              <a:avLst>
                <a:gd name="adj1" fmla="val 49275"/>
                <a:gd name="adj2" fmla="val 8743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A Phrasal Verb is part verb + part particle. A particle looks like a preposition. </a:t>
              </a:r>
              <a:endParaRPr lang="en-US" sz="1200" dirty="0"/>
            </a:p>
          </p:txBody>
        </p:sp>
      </p:grpSp>
    </p:spTree>
    <p:extLst>
      <p:ext uri="{BB962C8B-B14F-4D97-AF65-F5344CB8AC3E}">
        <p14:creationId xmlns:p14="http://schemas.microsoft.com/office/powerpoint/2010/main" val="82667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499"/>
                                          </p:stCondLst>
                                        </p:cTn>
                                        <p:tgtEl>
                                          <p:spTgt spid="29"/>
                                        </p:tgtEl>
                                        <p:attrNameLst>
                                          <p:attrName>style.visibility</p:attrName>
                                        </p:attrNameLst>
                                      </p:cBhvr>
                                      <p:to>
                                        <p:strVal val="visible"/>
                                      </p:to>
                                    </p:set>
                                  </p:childTnLst>
                                </p:cTn>
                              </p:par>
                            </p:childTnLst>
                          </p:cTn>
                        </p:par>
                        <p:par>
                          <p:cTn id="38" fill="hold">
                            <p:stCondLst>
                              <p:cond delay="1000"/>
                            </p:stCondLst>
                            <p:childTnLst>
                              <p:par>
                                <p:cTn id="39" presetID="2" presetClass="entr" presetSubtype="4"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0-#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1+#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2" presetClass="entr" presetSubtype="2"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1+#ppt_w/2"/>
                                          </p:val>
                                        </p:tav>
                                        <p:tav tm="100000">
                                          <p:val>
                                            <p:strVal val="#ppt_x"/>
                                          </p:val>
                                        </p:tav>
                                      </p:tavLst>
                                    </p:anim>
                                    <p:anim calcmode="lin" valueType="num">
                                      <p:cBhvr additive="base">
                                        <p:cTn id="59"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0-#ppt_w/2"/>
                                          </p:val>
                                        </p:tav>
                                        <p:tav tm="100000">
                                          <p:val>
                                            <p:strVal val="#ppt_x"/>
                                          </p:val>
                                        </p:tav>
                                      </p:tavLst>
                                    </p:anim>
                                    <p:anim calcmode="lin" valueType="num">
                                      <p:cBhvr additive="base">
                                        <p:cTn id="70" dur="500" fill="hold"/>
                                        <p:tgtEl>
                                          <p:spTgt spid="11"/>
                                        </p:tgtEl>
                                        <p:attrNameLst>
                                          <p:attrName>ppt_y</p:attrName>
                                        </p:attrNameLst>
                                      </p:cBhvr>
                                      <p:tavLst>
                                        <p:tav tm="0">
                                          <p:val>
                                            <p:strVal val="#ppt_y"/>
                                          </p:val>
                                        </p:tav>
                                        <p:tav tm="100000">
                                          <p:val>
                                            <p:strVal val="#ppt_y"/>
                                          </p:val>
                                        </p:tav>
                                      </p:tavLst>
                                    </p:anim>
                                  </p:childTnLst>
                                </p:cTn>
                              </p:par>
                            </p:childTnLst>
                          </p:cTn>
                        </p:par>
                        <p:par>
                          <p:cTn id="71" fill="hold">
                            <p:stCondLst>
                              <p:cond delay="1000"/>
                            </p:stCondLst>
                            <p:childTnLst>
                              <p:par>
                                <p:cTn id="72" presetID="1" presetClass="entr" presetSubtype="0" fill="hold" nodeType="afterEffect">
                                  <p:stCondLst>
                                    <p:cond delay="0"/>
                                  </p:stCondLst>
                                  <p:childTnLst>
                                    <p:set>
                                      <p:cBhvr>
                                        <p:cTn id="7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1" grpId="0"/>
      <p:bldP spid="27" grpId="0"/>
      <p:bldP spid="3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a:t>
            </a:r>
            <a:r>
              <a:rPr lang="en" dirty="0"/>
              <a:t>VII: </a:t>
            </a:r>
            <a:r>
              <a:rPr lang="en" dirty="0">
                <a:solidFill>
                  <a:srgbClr val="FF0000"/>
                </a:solidFill>
              </a:rPr>
              <a:t>NP</a:t>
            </a:r>
            <a:r>
              <a:rPr lang="en" baseline="-25000" dirty="0">
                <a:solidFill>
                  <a:srgbClr val="FF0000"/>
                </a:solidFill>
              </a:rPr>
              <a:t>1</a:t>
            </a:r>
            <a:r>
              <a:rPr lang="en" dirty="0"/>
              <a:t> – </a:t>
            </a:r>
            <a:r>
              <a:rPr lang="en" dirty="0">
                <a:solidFill>
                  <a:srgbClr val="00B050"/>
                </a:solidFill>
              </a:rPr>
              <a:t>V-tr </a:t>
            </a:r>
            <a:r>
              <a:rPr lang="en" dirty="0"/>
              <a:t>– </a:t>
            </a:r>
            <a:r>
              <a:rPr lang="en" dirty="0">
                <a:solidFill>
                  <a:srgbClr val="7030A0"/>
                </a:solidFill>
              </a:rPr>
              <a:t>NP</a:t>
            </a:r>
            <a:r>
              <a:rPr lang="en" baseline="-25000" dirty="0">
                <a:solidFill>
                  <a:srgbClr val="7030A0"/>
                </a:solidFill>
              </a:rPr>
              <a:t>2</a:t>
            </a:r>
            <a:r>
              <a:rPr lang="en" dirty="0">
                <a:solidFill>
                  <a:srgbClr val="7030A0"/>
                </a:solidFill>
              </a:rPr>
              <a:t> </a:t>
            </a:r>
            <a:endParaRPr dirty="0">
              <a:solidFill>
                <a:srgbClr val="7030A0"/>
              </a:solidFill>
            </a:endParaRPr>
          </a:p>
        </p:txBody>
      </p:sp>
      <p:cxnSp>
        <p:nvCxnSpPr>
          <p:cNvPr id="6" name="Straight Connector 5"/>
          <p:cNvCxnSpPr/>
          <p:nvPr/>
        </p:nvCxnSpPr>
        <p:spPr>
          <a:xfrm>
            <a:off x="789140" y="3369498"/>
            <a:ext cx="5481869"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2914282" y="2791312"/>
            <a:ext cx="0"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014632" y="2817599"/>
            <a:ext cx="1386948"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released</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1655568" y="2820923"/>
            <a:ext cx="1078465"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bunch</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6410" y="987168"/>
            <a:ext cx="5791376" cy="96718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A bunch of knuckleheads </a:t>
            </a:r>
            <a:r>
              <a:rPr lang="en-US" dirty="0" smtClean="0">
                <a:solidFill>
                  <a:srgbClr val="00B050"/>
                </a:solidFill>
              </a:rPr>
              <a:t>released </a:t>
            </a:r>
            <a:r>
              <a:rPr lang="en-US" dirty="0" smtClean="0">
                <a:solidFill>
                  <a:srgbClr val="7030A0"/>
                </a:solidFill>
              </a:rPr>
              <a:t>a dozen piglets </a:t>
            </a:r>
            <a:r>
              <a:rPr lang="en-US" dirty="0" smtClean="0"/>
              <a:t>in the visitors’ locker room.</a:t>
            </a:r>
            <a:endParaRPr lang="en-US" dirty="0"/>
          </a:p>
        </p:txBody>
      </p:sp>
      <p:sp>
        <p:nvSpPr>
          <p:cNvPr id="11" name="TextBox 10"/>
          <p:cNvSpPr txBox="1"/>
          <p:nvPr/>
        </p:nvSpPr>
        <p:spPr>
          <a:xfrm rot="2707132">
            <a:off x="6243251" y="3568538"/>
            <a:ext cx="107201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dozen</a:t>
            </a:r>
            <a:endParaRPr lang="en-US" sz="2400" dirty="0">
              <a:solidFill>
                <a:srgbClr val="1C4587"/>
              </a:solidFill>
              <a:latin typeface="Arial" panose="020B0604020202020204" pitchFamily="34" charset="0"/>
              <a:cs typeface="Arial" panose="020B0604020202020204" pitchFamily="34" charset="0"/>
            </a:endParaRPr>
          </a:p>
        </p:txBody>
      </p:sp>
      <p:cxnSp>
        <p:nvCxnSpPr>
          <p:cNvPr id="26" name="Straight Connector 25"/>
          <p:cNvCxnSpPr/>
          <p:nvPr/>
        </p:nvCxnSpPr>
        <p:spPr>
          <a:xfrm>
            <a:off x="4408085" y="2772539"/>
            <a:ext cx="0" cy="59436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4580429" y="2801878"/>
            <a:ext cx="1111228"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piglets</a:t>
            </a:r>
            <a:endParaRPr lang="en-US" sz="2400" dirty="0">
              <a:solidFill>
                <a:srgbClr val="7030A0"/>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1132621" y="3368242"/>
            <a:ext cx="432366" cy="43682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nvGrpSpPr>
          <p:cNvPr id="36" name="Group 35"/>
          <p:cNvGrpSpPr/>
          <p:nvPr/>
        </p:nvGrpSpPr>
        <p:grpSpPr>
          <a:xfrm>
            <a:off x="6833143" y="2719661"/>
            <a:ext cx="2211829" cy="2435984"/>
            <a:chOff x="7263782" y="2706303"/>
            <a:chExt cx="2211829" cy="2435984"/>
          </a:xfrm>
        </p:grpSpPr>
        <p:pic>
          <p:nvPicPr>
            <p:cNvPr id="37" name="Picture 36"/>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263782" y="3595626"/>
              <a:ext cx="1383854" cy="1546661"/>
            </a:xfrm>
            <a:prstGeom prst="rect">
              <a:avLst/>
            </a:prstGeom>
          </p:spPr>
        </p:pic>
        <p:sp>
          <p:nvSpPr>
            <p:cNvPr id="38" name="Rounded Rectangular Callout 37"/>
            <p:cNvSpPr/>
            <p:nvPr/>
          </p:nvSpPr>
          <p:spPr>
            <a:xfrm>
              <a:off x="7964717" y="2706303"/>
              <a:ext cx="1510894" cy="1125628"/>
            </a:xfrm>
            <a:prstGeom prst="wedgeRoundRectCallout">
              <a:avLst>
                <a:gd name="adj1" fmla="val -41091"/>
                <a:gd name="adj2" fmla="val 91881"/>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Notice how “dozen” modifies “piglets” and “a” is a determiner for “dozen.” </a:t>
              </a:r>
              <a:endParaRPr lang="en-US" sz="1200" dirty="0"/>
            </a:p>
          </p:txBody>
        </p:sp>
      </p:grpSp>
      <p:cxnSp>
        <p:nvCxnSpPr>
          <p:cNvPr id="24" name="Straight Connector 23"/>
          <p:cNvCxnSpPr/>
          <p:nvPr/>
        </p:nvCxnSpPr>
        <p:spPr>
          <a:xfrm>
            <a:off x="1720607" y="3368242"/>
            <a:ext cx="1188184" cy="120624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908791" y="4574486"/>
            <a:ext cx="191330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064206" y="3366899"/>
            <a:ext cx="576340" cy="58872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3607299" y="3946418"/>
            <a:ext cx="208435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4572325" y="3958838"/>
            <a:ext cx="563718" cy="61564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6145373" y="3384588"/>
            <a:ext cx="916569" cy="95209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5971242" y="3722005"/>
            <a:ext cx="337278" cy="36128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V="1">
            <a:off x="5975958" y="3715741"/>
            <a:ext cx="49142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5023304" y="3958838"/>
            <a:ext cx="950163" cy="98894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5541101" y="3958838"/>
            <a:ext cx="923790" cy="98894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rot="2707132">
            <a:off x="6152372" y="3668161"/>
            <a:ext cx="427248"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a</a:t>
            </a:r>
            <a:endParaRPr lang="en-US" sz="2400" dirty="0">
              <a:solidFill>
                <a:srgbClr val="1C4587"/>
              </a:solidFill>
              <a:latin typeface="Arial" panose="020B0604020202020204" pitchFamily="34" charset="0"/>
              <a:cs typeface="Arial" panose="020B0604020202020204" pitchFamily="34" charset="0"/>
            </a:endParaRPr>
          </a:p>
        </p:txBody>
      </p:sp>
      <p:sp>
        <p:nvSpPr>
          <p:cNvPr id="56" name="TextBox 55"/>
          <p:cNvSpPr txBox="1"/>
          <p:nvPr/>
        </p:nvSpPr>
        <p:spPr>
          <a:xfrm rot="2707132">
            <a:off x="5664523" y="4163471"/>
            <a:ext cx="107201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locker</a:t>
            </a:r>
            <a:endParaRPr lang="en-US" sz="2400" dirty="0">
              <a:solidFill>
                <a:srgbClr val="1C4587"/>
              </a:solidFill>
              <a:latin typeface="Arial" panose="020B0604020202020204" pitchFamily="34" charset="0"/>
              <a:cs typeface="Arial" panose="020B0604020202020204" pitchFamily="34" charset="0"/>
            </a:endParaRPr>
          </a:p>
        </p:txBody>
      </p:sp>
      <p:sp>
        <p:nvSpPr>
          <p:cNvPr id="57" name="TextBox 56"/>
          <p:cNvSpPr txBox="1"/>
          <p:nvPr/>
        </p:nvSpPr>
        <p:spPr>
          <a:xfrm rot="2820077">
            <a:off x="5096588" y="4233756"/>
            <a:ext cx="1325098" cy="461665"/>
          </a:xfrm>
          <a:prstGeom prst="rect">
            <a:avLst/>
          </a:prstGeom>
          <a:noFill/>
        </p:spPr>
        <p:txBody>
          <a:bodyPr wrap="square" rtlCol="0">
            <a:spAutoFit/>
          </a:bodyPr>
          <a:lstStyle/>
          <a:p>
            <a:r>
              <a:rPr lang="en-US" sz="2400" dirty="0">
                <a:solidFill>
                  <a:srgbClr val="1C4587"/>
                </a:solidFill>
                <a:latin typeface="Arial" panose="020B0604020202020204" pitchFamily="34" charset="0"/>
                <a:cs typeface="Arial" panose="020B0604020202020204" pitchFamily="34" charset="0"/>
              </a:rPr>
              <a:t>v</a:t>
            </a:r>
            <a:r>
              <a:rPr lang="en-US" sz="2400" dirty="0" smtClean="0">
                <a:solidFill>
                  <a:srgbClr val="1C4587"/>
                </a:solidFill>
                <a:latin typeface="Arial" panose="020B0604020202020204" pitchFamily="34" charset="0"/>
                <a:cs typeface="Arial" panose="020B0604020202020204" pitchFamily="34" charset="0"/>
              </a:rPr>
              <a:t>isitors’</a:t>
            </a:r>
            <a:endParaRPr lang="en-US" sz="2400" dirty="0">
              <a:solidFill>
                <a:srgbClr val="1C4587"/>
              </a:solidFill>
              <a:latin typeface="Arial" panose="020B0604020202020204" pitchFamily="34" charset="0"/>
              <a:cs typeface="Arial" panose="020B0604020202020204" pitchFamily="34" charset="0"/>
            </a:endParaRPr>
          </a:p>
        </p:txBody>
      </p:sp>
      <p:sp>
        <p:nvSpPr>
          <p:cNvPr id="58" name="TextBox 57"/>
          <p:cNvSpPr txBox="1"/>
          <p:nvPr/>
        </p:nvSpPr>
        <p:spPr>
          <a:xfrm rot="2820077">
            <a:off x="4781444" y="4014452"/>
            <a:ext cx="621367"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endParaRPr lang="en-US" sz="2400" dirty="0">
              <a:solidFill>
                <a:srgbClr val="1C4587"/>
              </a:solidFill>
              <a:latin typeface="Arial" panose="020B0604020202020204" pitchFamily="34" charset="0"/>
              <a:cs typeface="Arial" panose="020B0604020202020204" pitchFamily="34" charset="0"/>
            </a:endParaRPr>
          </a:p>
        </p:txBody>
      </p:sp>
      <p:sp>
        <p:nvSpPr>
          <p:cNvPr id="59" name="TextBox 58"/>
          <p:cNvSpPr txBox="1"/>
          <p:nvPr/>
        </p:nvSpPr>
        <p:spPr>
          <a:xfrm rot="2820077">
            <a:off x="3386360" y="3398371"/>
            <a:ext cx="43696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in</a:t>
            </a:r>
            <a:endParaRPr lang="en-US" sz="2400" dirty="0">
              <a:solidFill>
                <a:srgbClr val="1C4587"/>
              </a:solidFill>
              <a:latin typeface="Arial" panose="020B0604020202020204" pitchFamily="34" charset="0"/>
              <a:cs typeface="Arial" panose="020B0604020202020204" pitchFamily="34" charset="0"/>
            </a:endParaRPr>
          </a:p>
        </p:txBody>
      </p:sp>
      <p:sp>
        <p:nvSpPr>
          <p:cNvPr id="60" name="TextBox 59"/>
          <p:cNvSpPr txBox="1"/>
          <p:nvPr/>
        </p:nvSpPr>
        <p:spPr>
          <a:xfrm rot="2820077">
            <a:off x="2400787" y="3797829"/>
            <a:ext cx="50420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of</a:t>
            </a:r>
            <a:endParaRPr lang="en-US" sz="2400" dirty="0">
              <a:solidFill>
                <a:srgbClr val="1C4587"/>
              </a:solidFill>
              <a:latin typeface="Arial" panose="020B0604020202020204" pitchFamily="34" charset="0"/>
              <a:cs typeface="Arial" panose="020B0604020202020204" pitchFamily="34" charset="0"/>
            </a:endParaRPr>
          </a:p>
        </p:txBody>
      </p:sp>
      <p:sp>
        <p:nvSpPr>
          <p:cNvPr id="62" name="TextBox 61"/>
          <p:cNvSpPr txBox="1"/>
          <p:nvPr/>
        </p:nvSpPr>
        <p:spPr>
          <a:xfrm rot="2820077">
            <a:off x="1416528" y="3362443"/>
            <a:ext cx="359573" cy="461665"/>
          </a:xfrm>
          <a:prstGeom prst="rect">
            <a:avLst/>
          </a:prstGeom>
          <a:noFill/>
        </p:spPr>
        <p:txBody>
          <a:bodyPr wrap="square" rtlCol="0">
            <a:spAutoFit/>
          </a:bodyPr>
          <a:lstStyle/>
          <a:p>
            <a:r>
              <a:rPr lang="en-US" sz="2400" dirty="0">
                <a:solidFill>
                  <a:srgbClr val="1C4587"/>
                </a:solidFill>
                <a:latin typeface="Arial" panose="020B0604020202020204" pitchFamily="34" charset="0"/>
                <a:cs typeface="Arial" panose="020B0604020202020204" pitchFamily="34" charset="0"/>
              </a:rPr>
              <a:t>a</a:t>
            </a:r>
          </a:p>
        </p:txBody>
      </p:sp>
      <p:sp>
        <p:nvSpPr>
          <p:cNvPr id="63" name="TextBox 62"/>
          <p:cNvSpPr txBox="1"/>
          <p:nvPr/>
        </p:nvSpPr>
        <p:spPr>
          <a:xfrm>
            <a:off x="3966322" y="3539023"/>
            <a:ext cx="1078465"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room</a:t>
            </a:r>
            <a:endParaRPr lang="en-US" sz="2400" dirty="0">
              <a:solidFill>
                <a:srgbClr val="1C4587"/>
              </a:solidFill>
              <a:latin typeface="Arial" panose="020B0604020202020204" pitchFamily="34" charset="0"/>
              <a:cs typeface="Arial" panose="020B0604020202020204" pitchFamily="34" charset="0"/>
            </a:endParaRPr>
          </a:p>
        </p:txBody>
      </p:sp>
      <p:sp>
        <p:nvSpPr>
          <p:cNvPr id="64" name="TextBox 63"/>
          <p:cNvSpPr txBox="1"/>
          <p:nvPr/>
        </p:nvSpPr>
        <p:spPr>
          <a:xfrm>
            <a:off x="2865417" y="4160372"/>
            <a:ext cx="2122087"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knuckleheads</a:t>
            </a:r>
            <a:endParaRPr lang="en-US" sz="2400" dirty="0">
              <a:solidFill>
                <a:srgbClr val="1C45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99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0-#ppt_w/2"/>
                                          </p:val>
                                        </p:tav>
                                        <p:tav tm="100000">
                                          <p:val>
                                            <p:strVal val="#ppt_x"/>
                                          </p:val>
                                        </p:tav>
                                      </p:tavLst>
                                    </p:anim>
                                    <p:anim calcmode="lin" valueType="num">
                                      <p:cBhvr additive="base">
                                        <p:cTn id="46" dur="500" fill="hold"/>
                                        <p:tgtEl>
                                          <p:spTgt spid="28"/>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2" presetClass="entr" presetSubtype="8"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0-#ppt_w/2"/>
                                          </p:val>
                                        </p:tav>
                                        <p:tav tm="100000">
                                          <p:val>
                                            <p:strVal val="#ppt_x"/>
                                          </p:val>
                                        </p:tav>
                                      </p:tavLst>
                                    </p:anim>
                                    <p:anim calcmode="lin" valueType="num">
                                      <p:cBhvr additive="base">
                                        <p:cTn id="51" dur="5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1000"/>
                            </p:stCondLst>
                            <p:childTnLst>
                              <p:par>
                                <p:cTn id="53" presetID="2" presetClass="entr" presetSubtype="4"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par>
                          <p:cTn id="57" fill="hold">
                            <p:stCondLst>
                              <p:cond delay="1500"/>
                            </p:stCondLst>
                            <p:childTnLst>
                              <p:par>
                                <p:cTn id="58" presetID="2" presetClass="entr" presetSubtype="8"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 calcmode="lin" valueType="num">
                                      <p:cBhvr additive="base">
                                        <p:cTn id="60" dur="500" fill="hold"/>
                                        <p:tgtEl>
                                          <p:spTgt spid="62"/>
                                        </p:tgtEl>
                                        <p:attrNameLst>
                                          <p:attrName>ppt_x</p:attrName>
                                        </p:attrNameLst>
                                      </p:cBhvr>
                                      <p:tavLst>
                                        <p:tav tm="0">
                                          <p:val>
                                            <p:strVal val="0-#ppt_w/2"/>
                                          </p:val>
                                        </p:tav>
                                        <p:tav tm="100000">
                                          <p:val>
                                            <p:strVal val="#ppt_x"/>
                                          </p:val>
                                        </p:tav>
                                      </p:tavLst>
                                    </p:anim>
                                    <p:anim calcmode="lin" valueType="num">
                                      <p:cBhvr additive="base">
                                        <p:cTn id="61" dur="500" fill="hold"/>
                                        <p:tgtEl>
                                          <p:spTgt spid="62"/>
                                        </p:tgtEl>
                                        <p:attrNameLst>
                                          <p:attrName>ppt_y</p:attrName>
                                        </p:attrNameLst>
                                      </p:cBhvr>
                                      <p:tavLst>
                                        <p:tav tm="0">
                                          <p:val>
                                            <p:strVal val="#ppt_y"/>
                                          </p:val>
                                        </p:tav>
                                        <p:tav tm="100000">
                                          <p:val>
                                            <p:strVal val="#ppt_y"/>
                                          </p:val>
                                        </p:tav>
                                      </p:tavLst>
                                    </p:anim>
                                  </p:childTnLst>
                                </p:cTn>
                              </p:par>
                            </p:childTnLst>
                          </p:cTn>
                        </p:par>
                        <p:par>
                          <p:cTn id="62" fill="hold">
                            <p:stCondLst>
                              <p:cond delay="2000"/>
                            </p:stCondLst>
                            <p:childTnLst>
                              <p:par>
                                <p:cTn id="63" presetID="2" presetClass="entr" presetSubtype="12" fill="hold" grpId="0"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0-#ppt_w/2"/>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2500"/>
                            </p:stCondLst>
                            <p:childTnLst>
                              <p:par>
                                <p:cTn id="68" presetID="2" presetClass="entr" presetSubtype="12" fill="hold" grpId="0" nodeType="afterEffect">
                                  <p:stCondLst>
                                    <p:cond delay="0"/>
                                  </p:stCondLst>
                                  <p:childTnLst>
                                    <p:set>
                                      <p:cBhvr>
                                        <p:cTn id="69" dur="1" fill="hold">
                                          <p:stCondLst>
                                            <p:cond delay="0"/>
                                          </p:stCondLst>
                                        </p:cTn>
                                        <p:tgtEl>
                                          <p:spTgt spid="64"/>
                                        </p:tgtEl>
                                        <p:attrNameLst>
                                          <p:attrName>style.visibility</p:attrName>
                                        </p:attrNameLst>
                                      </p:cBhvr>
                                      <p:to>
                                        <p:strVal val="visible"/>
                                      </p:to>
                                    </p:set>
                                    <p:anim calcmode="lin" valueType="num">
                                      <p:cBhvr additive="base">
                                        <p:cTn id="70" dur="500" fill="hold"/>
                                        <p:tgtEl>
                                          <p:spTgt spid="64"/>
                                        </p:tgtEl>
                                        <p:attrNameLst>
                                          <p:attrName>ppt_x</p:attrName>
                                        </p:attrNameLst>
                                      </p:cBhvr>
                                      <p:tavLst>
                                        <p:tav tm="0">
                                          <p:val>
                                            <p:strVal val="0-#ppt_w/2"/>
                                          </p:val>
                                        </p:tav>
                                        <p:tav tm="100000">
                                          <p:val>
                                            <p:strVal val="#ppt_x"/>
                                          </p:val>
                                        </p:tav>
                                      </p:tavLst>
                                    </p:anim>
                                    <p:anim calcmode="lin" valueType="num">
                                      <p:cBhvr additive="base">
                                        <p:cTn id="71"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fill="hold"/>
                                        <p:tgtEl>
                                          <p:spTgt spid="36"/>
                                        </p:tgtEl>
                                        <p:attrNameLst>
                                          <p:attrName>ppt_x</p:attrName>
                                        </p:attrNameLst>
                                      </p:cBhvr>
                                      <p:tavLst>
                                        <p:tav tm="0">
                                          <p:val>
                                            <p:strVal val="#ppt_x"/>
                                          </p:val>
                                        </p:tav>
                                        <p:tav tm="100000">
                                          <p:val>
                                            <p:strVal val="#ppt_x"/>
                                          </p:val>
                                        </p:tav>
                                      </p:tavLst>
                                    </p:anim>
                                    <p:anim calcmode="lin" valueType="num">
                                      <p:cBhvr additive="base">
                                        <p:cTn id="7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fill="hold"/>
                                        <p:tgtEl>
                                          <p:spTgt spid="43"/>
                                        </p:tgtEl>
                                        <p:attrNameLst>
                                          <p:attrName>ppt_x</p:attrName>
                                        </p:attrNameLst>
                                      </p:cBhvr>
                                      <p:tavLst>
                                        <p:tav tm="0">
                                          <p:val>
                                            <p:strVal val="#ppt_x"/>
                                          </p:val>
                                        </p:tav>
                                        <p:tav tm="100000">
                                          <p:val>
                                            <p:strVal val="#ppt_x"/>
                                          </p:val>
                                        </p:tav>
                                      </p:tavLst>
                                    </p:anim>
                                    <p:anim calcmode="lin" valueType="num">
                                      <p:cBhvr additive="base">
                                        <p:cTn id="83" dur="500" fill="hold"/>
                                        <p:tgtEl>
                                          <p:spTgt spid="43"/>
                                        </p:tgtEl>
                                        <p:attrNameLst>
                                          <p:attrName>ppt_y</p:attrName>
                                        </p:attrNameLst>
                                      </p:cBhvr>
                                      <p:tavLst>
                                        <p:tav tm="0">
                                          <p:val>
                                            <p:strVal val="1+#ppt_h/2"/>
                                          </p:val>
                                        </p:tav>
                                        <p:tav tm="100000">
                                          <p:val>
                                            <p:strVal val="#ppt_y"/>
                                          </p:val>
                                        </p:tav>
                                      </p:tavLst>
                                    </p:anim>
                                  </p:childTnLst>
                                </p:cTn>
                              </p:par>
                            </p:childTnLst>
                          </p:cTn>
                        </p:par>
                        <p:par>
                          <p:cTn id="84" fill="hold">
                            <p:stCondLst>
                              <p:cond delay="500"/>
                            </p:stCondLst>
                            <p:childTnLst>
                              <p:par>
                                <p:cTn id="85" presetID="2" presetClass="entr" presetSubtype="2"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1+#ppt_w/2"/>
                                          </p:val>
                                        </p:tav>
                                        <p:tav tm="100000">
                                          <p:val>
                                            <p:strVal val="#ppt_x"/>
                                          </p:val>
                                        </p:tav>
                                      </p:tavLst>
                                    </p:anim>
                                    <p:anim calcmode="lin" valueType="num">
                                      <p:cBhvr additive="base">
                                        <p:cTn id="8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additive="base">
                                        <p:cTn id="93" dur="500" fill="hold"/>
                                        <p:tgtEl>
                                          <p:spTgt spid="45"/>
                                        </p:tgtEl>
                                        <p:attrNameLst>
                                          <p:attrName>ppt_x</p:attrName>
                                        </p:attrNameLst>
                                      </p:cBhvr>
                                      <p:tavLst>
                                        <p:tav tm="0">
                                          <p:val>
                                            <p:strVal val="#ppt_x"/>
                                          </p:val>
                                        </p:tav>
                                        <p:tav tm="100000">
                                          <p:val>
                                            <p:strVal val="#ppt_x"/>
                                          </p:val>
                                        </p:tav>
                                      </p:tavLst>
                                    </p:anim>
                                    <p:anim calcmode="lin" valueType="num">
                                      <p:cBhvr additive="base">
                                        <p:cTn id="94" dur="500" fill="hold"/>
                                        <p:tgtEl>
                                          <p:spTgt spid="45"/>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additive="base">
                                        <p:cTn id="97" dur="500" fill="hold"/>
                                        <p:tgtEl>
                                          <p:spTgt spid="47"/>
                                        </p:tgtEl>
                                        <p:attrNameLst>
                                          <p:attrName>ppt_x</p:attrName>
                                        </p:attrNameLst>
                                      </p:cBhvr>
                                      <p:tavLst>
                                        <p:tav tm="0">
                                          <p:val>
                                            <p:strVal val="#ppt_x"/>
                                          </p:val>
                                        </p:tav>
                                        <p:tav tm="100000">
                                          <p:val>
                                            <p:strVal val="#ppt_x"/>
                                          </p:val>
                                        </p:tav>
                                      </p:tavLst>
                                    </p:anim>
                                    <p:anim calcmode="lin" valueType="num">
                                      <p:cBhvr additive="base">
                                        <p:cTn id="98" dur="500" fill="hold"/>
                                        <p:tgtEl>
                                          <p:spTgt spid="47"/>
                                        </p:tgtEl>
                                        <p:attrNameLst>
                                          <p:attrName>ppt_y</p:attrName>
                                        </p:attrNameLst>
                                      </p:cBhvr>
                                      <p:tavLst>
                                        <p:tav tm="0">
                                          <p:val>
                                            <p:strVal val="1+#ppt_h/2"/>
                                          </p:val>
                                        </p:tav>
                                        <p:tav tm="100000">
                                          <p:val>
                                            <p:strVal val="#ppt_y"/>
                                          </p:val>
                                        </p:tav>
                                      </p:tavLst>
                                    </p:anim>
                                  </p:childTnLst>
                                </p:cTn>
                              </p:par>
                            </p:childTnLst>
                          </p:cTn>
                        </p:par>
                        <p:par>
                          <p:cTn id="99" fill="hold">
                            <p:stCondLst>
                              <p:cond delay="500"/>
                            </p:stCondLst>
                            <p:childTnLst>
                              <p:par>
                                <p:cTn id="100" presetID="2" presetClass="entr" presetSubtype="2" fill="hold" grpId="0" nodeType="afterEffect">
                                  <p:stCondLst>
                                    <p:cond delay="0"/>
                                  </p:stCondLst>
                                  <p:childTnLst>
                                    <p:set>
                                      <p:cBhvr>
                                        <p:cTn id="101" dur="1" fill="hold">
                                          <p:stCondLst>
                                            <p:cond delay="0"/>
                                          </p:stCondLst>
                                        </p:cTn>
                                        <p:tgtEl>
                                          <p:spTgt spid="55"/>
                                        </p:tgtEl>
                                        <p:attrNameLst>
                                          <p:attrName>style.visibility</p:attrName>
                                        </p:attrNameLst>
                                      </p:cBhvr>
                                      <p:to>
                                        <p:strVal val="visible"/>
                                      </p:to>
                                    </p:set>
                                    <p:anim calcmode="lin" valueType="num">
                                      <p:cBhvr additive="base">
                                        <p:cTn id="102" dur="500" fill="hold"/>
                                        <p:tgtEl>
                                          <p:spTgt spid="55"/>
                                        </p:tgtEl>
                                        <p:attrNameLst>
                                          <p:attrName>ppt_x</p:attrName>
                                        </p:attrNameLst>
                                      </p:cBhvr>
                                      <p:tavLst>
                                        <p:tav tm="0">
                                          <p:val>
                                            <p:strVal val="1+#ppt_w/2"/>
                                          </p:val>
                                        </p:tav>
                                        <p:tav tm="100000">
                                          <p:val>
                                            <p:strVal val="#ppt_x"/>
                                          </p:val>
                                        </p:tav>
                                      </p:tavLst>
                                    </p:anim>
                                    <p:anim calcmode="lin" valueType="num">
                                      <p:cBhvr additive="base">
                                        <p:cTn id="103"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8" fill="hold" nodeType="clickEffect">
                                  <p:stCondLst>
                                    <p:cond delay="0"/>
                                  </p:stCondLst>
                                  <p:childTnLst>
                                    <p:set>
                                      <p:cBhvr>
                                        <p:cTn id="107" dur="1" fill="hold">
                                          <p:stCondLst>
                                            <p:cond delay="0"/>
                                          </p:stCondLst>
                                        </p:cTn>
                                        <p:tgtEl>
                                          <p:spTgt spid="8"/>
                                        </p:tgtEl>
                                        <p:attrNameLst>
                                          <p:attrName>style.visibility</p:attrName>
                                        </p:attrNameLst>
                                      </p:cBhvr>
                                      <p:to>
                                        <p:strVal val="visible"/>
                                      </p:to>
                                    </p:set>
                                    <p:anim calcmode="lin" valueType="num">
                                      <p:cBhvr additive="base">
                                        <p:cTn id="108" dur="500" fill="hold"/>
                                        <p:tgtEl>
                                          <p:spTgt spid="8"/>
                                        </p:tgtEl>
                                        <p:attrNameLst>
                                          <p:attrName>ppt_x</p:attrName>
                                        </p:attrNameLst>
                                      </p:cBhvr>
                                      <p:tavLst>
                                        <p:tav tm="0">
                                          <p:val>
                                            <p:strVal val="0-#ppt_w/2"/>
                                          </p:val>
                                        </p:tav>
                                        <p:tav tm="100000">
                                          <p:val>
                                            <p:strVal val="#ppt_x"/>
                                          </p:val>
                                        </p:tav>
                                      </p:tavLst>
                                    </p:anim>
                                    <p:anim calcmode="lin" valueType="num">
                                      <p:cBhvr additive="base">
                                        <p:cTn id="109" dur="500" fill="hold"/>
                                        <p:tgtEl>
                                          <p:spTgt spid="8"/>
                                        </p:tgtEl>
                                        <p:attrNameLst>
                                          <p:attrName>ppt_y</p:attrName>
                                        </p:attrNameLst>
                                      </p:cBhvr>
                                      <p:tavLst>
                                        <p:tav tm="0">
                                          <p:val>
                                            <p:strVal val="#ppt_y"/>
                                          </p:val>
                                        </p:tav>
                                        <p:tav tm="100000">
                                          <p:val>
                                            <p:strVal val="#ppt_y"/>
                                          </p:val>
                                        </p:tav>
                                      </p:tavLst>
                                    </p:anim>
                                  </p:childTnLst>
                                </p:cTn>
                              </p:par>
                            </p:childTnLst>
                          </p:cTn>
                        </p:par>
                        <p:par>
                          <p:cTn id="110" fill="hold">
                            <p:stCondLst>
                              <p:cond delay="500"/>
                            </p:stCondLst>
                            <p:childTnLst>
                              <p:par>
                                <p:cTn id="111" presetID="2" presetClass="entr" presetSubtype="4" fill="hold" nodeType="afterEffect">
                                  <p:stCondLst>
                                    <p:cond delay="0"/>
                                  </p:stCondLst>
                                  <p:childTnLst>
                                    <p:set>
                                      <p:cBhvr>
                                        <p:cTn id="112" dur="1" fill="hold">
                                          <p:stCondLst>
                                            <p:cond delay="0"/>
                                          </p:stCondLst>
                                        </p:cTn>
                                        <p:tgtEl>
                                          <p:spTgt spid="39"/>
                                        </p:tgtEl>
                                        <p:attrNameLst>
                                          <p:attrName>style.visibility</p:attrName>
                                        </p:attrNameLst>
                                      </p:cBhvr>
                                      <p:to>
                                        <p:strVal val="visible"/>
                                      </p:to>
                                    </p:set>
                                    <p:anim calcmode="lin" valueType="num">
                                      <p:cBhvr additive="base">
                                        <p:cTn id="113" dur="500" fill="hold"/>
                                        <p:tgtEl>
                                          <p:spTgt spid="39"/>
                                        </p:tgtEl>
                                        <p:attrNameLst>
                                          <p:attrName>ppt_x</p:attrName>
                                        </p:attrNameLst>
                                      </p:cBhvr>
                                      <p:tavLst>
                                        <p:tav tm="0">
                                          <p:val>
                                            <p:strVal val="#ppt_x"/>
                                          </p:val>
                                        </p:tav>
                                        <p:tav tm="100000">
                                          <p:val>
                                            <p:strVal val="#ppt_x"/>
                                          </p:val>
                                        </p:tav>
                                      </p:tavLst>
                                    </p:anim>
                                    <p:anim calcmode="lin" valueType="num">
                                      <p:cBhvr additive="base">
                                        <p:cTn id="114" dur="500" fill="hold"/>
                                        <p:tgtEl>
                                          <p:spTgt spid="39"/>
                                        </p:tgtEl>
                                        <p:attrNameLst>
                                          <p:attrName>ppt_y</p:attrName>
                                        </p:attrNameLst>
                                      </p:cBhvr>
                                      <p:tavLst>
                                        <p:tav tm="0">
                                          <p:val>
                                            <p:strVal val="1+#ppt_h/2"/>
                                          </p:val>
                                        </p:tav>
                                        <p:tav tm="100000">
                                          <p:val>
                                            <p:strVal val="#ppt_y"/>
                                          </p:val>
                                        </p:tav>
                                      </p:tavLst>
                                    </p:anim>
                                  </p:childTnLst>
                                </p:cTn>
                              </p:par>
                            </p:childTnLst>
                          </p:cTn>
                        </p:par>
                        <p:par>
                          <p:cTn id="115" fill="hold">
                            <p:stCondLst>
                              <p:cond delay="1000"/>
                            </p:stCondLst>
                            <p:childTnLst>
                              <p:par>
                                <p:cTn id="116" presetID="2" presetClass="entr" presetSubtype="8" fill="hold" grpId="0" nodeType="afterEffect">
                                  <p:stCondLst>
                                    <p:cond delay="0"/>
                                  </p:stCondLst>
                                  <p:childTnLst>
                                    <p:set>
                                      <p:cBhvr>
                                        <p:cTn id="117" dur="1" fill="hold">
                                          <p:stCondLst>
                                            <p:cond delay="0"/>
                                          </p:stCondLst>
                                        </p:cTn>
                                        <p:tgtEl>
                                          <p:spTgt spid="59"/>
                                        </p:tgtEl>
                                        <p:attrNameLst>
                                          <p:attrName>style.visibility</p:attrName>
                                        </p:attrNameLst>
                                      </p:cBhvr>
                                      <p:to>
                                        <p:strVal val="visible"/>
                                      </p:to>
                                    </p:set>
                                    <p:anim calcmode="lin" valueType="num">
                                      <p:cBhvr additive="base">
                                        <p:cTn id="118" dur="500" fill="hold"/>
                                        <p:tgtEl>
                                          <p:spTgt spid="59"/>
                                        </p:tgtEl>
                                        <p:attrNameLst>
                                          <p:attrName>ppt_x</p:attrName>
                                        </p:attrNameLst>
                                      </p:cBhvr>
                                      <p:tavLst>
                                        <p:tav tm="0">
                                          <p:val>
                                            <p:strVal val="0-#ppt_w/2"/>
                                          </p:val>
                                        </p:tav>
                                        <p:tav tm="100000">
                                          <p:val>
                                            <p:strVal val="#ppt_x"/>
                                          </p:val>
                                        </p:tav>
                                      </p:tavLst>
                                    </p:anim>
                                    <p:anim calcmode="lin" valueType="num">
                                      <p:cBhvr additive="base">
                                        <p:cTn id="119" dur="500" fill="hold"/>
                                        <p:tgtEl>
                                          <p:spTgt spid="59"/>
                                        </p:tgtEl>
                                        <p:attrNameLst>
                                          <p:attrName>ppt_y</p:attrName>
                                        </p:attrNameLst>
                                      </p:cBhvr>
                                      <p:tavLst>
                                        <p:tav tm="0">
                                          <p:val>
                                            <p:strVal val="#ppt_y"/>
                                          </p:val>
                                        </p:tav>
                                        <p:tav tm="100000">
                                          <p:val>
                                            <p:strVal val="#ppt_y"/>
                                          </p:val>
                                        </p:tav>
                                      </p:tavLst>
                                    </p:anim>
                                  </p:childTnLst>
                                </p:cTn>
                              </p:par>
                            </p:childTnLst>
                          </p:cTn>
                        </p:par>
                        <p:par>
                          <p:cTn id="120" fill="hold">
                            <p:stCondLst>
                              <p:cond delay="1500"/>
                            </p:stCondLst>
                            <p:childTnLst>
                              <p:par>
                                <p:cTn id="121" presetID="2" presetClass="entr" presetSubtype="4"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 calcmode="lin" valueType="num">
                                      <p:cBhvr additive="base">
                                        <p:cTn id="123" dur="500" fill="hold"/>
                                        <p:tgtEl>
                                          <p:spTgt spid="63"/>
                                        </p:tgtEl>
                                        <p:attrNameLst>
                                          <p:attrName>ppt_x</p:attrName>
                                        </p:attrNameLst>
                                      </p:cBhvr>
                                      <p:tavLst>
                                        <p:tav tm="0">
                                          <p:val>
                                            <p:strVal val="#ppt_x"/>
                                          </p:val>
                                        </p:tav>
                                        <p:tav tm="100000">
                                          <p:val>
                                            <p:strVal val="#ppt_x"/>
                                          </p:val>
                                        </p:tav>
                                      </p:tavLst>
                                    </p:anim>
                                    <p:anim calcmode="lin" valueType="num">
                                      <p:cBhvr additive="base">
                                        <p:cTn id="12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additive="base">
                                        <p:cTn id="129" dur="500" fill="hold"/>
                                        <p:tgtEl>
                                          <p:spTgt spid="42"/>
                                        </p:tgtEl>
                                        <p:attrNameLst>
                                          <p:attrName>ppt_x</p:attrName>
                                        </p:attrNameLst>
                                      </p:cBhvr>
                                      <p:tavLst>
                                        <p:tav tm="0">
                                          <p:val>
                                            <p:strVal val="#ppt_x"/>
                                          </p:val>
                                        </p:tav>
                                        <p:tav tm="100000">
                                          <p:val>
                                            <p:strVal val="#ppt_x"/>
                                          </p:val>
                                        </p:tav>
                                      </p:tavLst>
                                    </p:anim>
                                    <p:anim calcmode="lin" valueType="num">
                                      <p:cBhvr additive="base">
                                        <p:cTn id="130" dur="500" fill="hold"/>
                                        <p:tgtEl>
                                          <p:spTgt spid="42"/>
                                        </p:tgtEl>
                                        <p:attrNameLst>
                                          <p:attrName>ppt_y</p:attrName>
                                        </p:attrNameLst>
                                      </p:cBhvr>
                                      <p:tavLst>
                                        <p:tav tm="0">
                                          <p:val>
                                            <p:strVal val="1+#ppt_h/2"/>
                                          </p:val>
                                        </p:tav>
                                        <p:tav tm="100000">
                                          <p:val>
                                            <p:strVal val="#ppt_y"/>
                                          </p:val>
                                        </p:tav>
                                      </p:tavLst>
                                    </p:anim>
                                  </p:childTnLst>
                                </p:cTn>
                              </p:par>
                            </p:childTnLst>
                          </p:cTn>
                        </p:par>
                        <p:par>
                          <p:cTn id="131" fill="hold">
                            <p:stCondLst>
                              <p:cond delay="500"/>
                            </p:stCondLst>
                            <p:childTnLst>
                              <p:par>
                                <p:cTn id="132" presetID="2" presetClass="entr" presetSubtype="4" fill="hold" nodeType="afterEffect">
                                  <p:stCondLst>
                                    <p:cond delay="0"/>
                                  </p:stCondLst>
                                  <p:childTnLst>
                                    <p:set>
                                      <p:cBhvr>
                                        <p:cTn id="133" dur="1" fill="hold">
                                          <p:stCondLst>
                                            <p:cond delay="0"/>
                                          </p:stCondLst>
                                        </p:cTn>
                                        <p:tgtEl>
                                          <p:spTgt spid="50"/>
                                        </p:tgtEl>
                                        <p:attrNameLst>
                                          <p:attrName>style.visibility</p:attrName>
                                        </p:attrNameLst>
                                      </p:cBhvr>
                                      <p:to>
                                        <p:strVal val="visible"/>
                                      </p:to>
                                    </p:set>
                                    <p:anim calcmode="lin" valueType="num">
                                      <p:cBhvr additive="base">
                                        <p:cTn id="134" dur="500" fill="hold"/>
                                        <p:tgtEl>
                                          <p:spTgt spid="50"/>
                                        </p:tgtEl>
                                        <p:attrNameLst>
                                          <p:attrName>ppt_x</p:attrName>
                                        </p:attrNameLst>
                                      </p:cBhvr>
                                      <p:tavLst>
                                        <p:tav tm="0">
                                          <p:val>
                                            <p:strVal val="#ppt_x"/>
                                          </p:val>
                                        </p:tav>
                                        <p:tav tm="100000">
                                          <p:val>
                                            <p:strVal val="#ppt_x"/>
                                          </p:val>
                                        </p:tav>
                                      </p:tavLst>
                                    </p:anim>
                                    <p:anim calcmode="lin" valueType="num">
                                      <p:cBhvr additive="base">
                                        <p:cTn id="135" dur="500" fill="hold"/>
                                        <p:tgtEl>
                                          <p:spTgt spid="50"/>
                                        </p:tgtEl>
                                        <p:attrNameLst>
                                          <p:attrName>ppt_y</p:attrName>
                                        </p:attrNameLst>
                                      </p:cBhvr>
                                      <p:tavLst>
                                        <p:tav tm="0">
                                          <p:val>
                                            <p:strVal val="1+#ppt_h/2"/>
                                          </p:val>
                                        </p:tav>
                                        <p:tav tm="100000">
                                          <p:val>
                                            <p:strVal val="#ppt_y"/>
                                          </p:val>
                                        </p:tav>
                                      </p:tavLst>
                                    </p:anim>
                                  </p:childTnLst>
                                </p:cTn>
                              </p:par>
                            </p:childTnLst>
                          </p:cTn>
                        </p:par>
                        <p:par>
                          <p:cTn id="136" fill="hold">
                            <p:stCondLst>
                              <p:cond delay="1000"/>
                            </p:stCondLst>
                            <p:childTnLst>
                              <p:par>
                                <p:cTn id="137" presetID="2" presetClass="entr" presetSubtype="4" fill="hold" nodeType="afterEffect">
                                  <p:stCondLst>
                                    <p:cond delay="0"/>
                                  </p:stCondLst>
                                  <p:childTnLst>
                                    <p:set>
                                      <p:cBhvr>
                                        <p:cTn id="138" dur="1" fill="hold">
                                          <p:stCondLst>
                                            <p:cond delay="0"/>
                                          </p:stCondLst>
                                        </p:cTn>
                                        <p:tgtEl>
                                          <p:spTgt spid="51"/>
                                        </p:tgtEl>
                                        <p:attrNameLst>
                                          <p:attrName>style.visibility</p:attrName>
                                        </p:attrNameLst>
                                      </p:cBhvr>
                                      <p:to>
                                        <p:strVal val="visible"/>
                                      </p:to>
                                    </p:set>
                                    <p:anim calcmode="lin" valueType="num">
                                      <p:cBhvr additive="base">
                                        <p:cTn id="139" dur="500" fill="hold"/>
                                        <p:tgtEl>
                                          <p:spTgt spid="51"/>
                                        </p:tgtEl>
                                        <p:attrNameLst>
                                          <p:attrName>ppt_x</p:attrName>
                                        </p:attrNameLst>
                                      </p:cBhvr>
                                      <p:tavLst>
                                        <p:tav tm="0">
                                          <p:val>
                                            <p:strVal val="#ppt_x"/>
                                          </p:val>
                                        </p:tav>
                                        <p:tav tm="100000">
                                          <p:val>
                                            <p:strVal val="#ppt_x"/>
                                          </p:val>
                                        </p:tav>
                                      </p:tavLst>
                                    </p:anim>
                                    <p:anim calcmode="lin" valueType="num">
                                      <p:cBhvr additive="base">
                                        <p:cTn id="140" dur="500" fill="hold"/>
                                        <p:tgtEl>
                                          <p:spTgt spid="51"/>
                                        </p:tgtEl>
                                        <p:attrNameLst>
                                          <p:attrName>ppt_y</p:attrName>
                                        </p:attrNameLst>
                                      </p:cBhvr>
                                      <p:tavLst>
                                        <p:tav tm="0">
                                          <p:val>
                                            <p:strVal val="1+#ppt_h/2"/>
                                          </p:val>
                                        </p:tav>
                                        <p:tav tm="100000">
                                          <p:val>
                                            <p:strVal val="#ppt_y"/>
                                          </p:val>
                                        </p:tav>
                                      </p:tavLst>
                                    </p:anim>
                                  </p:childTnLst>
                                </p:cTn>
                              </p:par>
                            </p:childTnLst>
                          </p:cTn>
                        </p:par>
                        <p:par>
                          <p:cTn id="141" fill="hold">
                            <p:stCondLst>
                              <p:cond delay="1500"/>
                            </p:stCondLst>
                            <p:childTnLst>
                              <p:par>
                                <p:cTn id="142" presetID="2" presetClass="entr" presetSubtype="4" fill="hold" grpId="0" nodeType="afterEffect">
                                  <p:stCondLst>
                                    <p:cond delay="0"/>
                                  </p:stCondLst>
                                  <p:childTnLst>
                                    <p:set>
                                      <p:cBhvr>
                                        <p:cTn id="143" dur="1" fill="hold">
                                          <p:stCondLst>
                                            <p:cond delay="0"/>
                                          </p:stCondLst>
                                        </p:cTn>
                                        <p:tgtEl>
                                          <p:spTgt spid="58"/>
                                        </p:tgtEl>
                                        <p:attrNameLst>
                                          <p:attrName>style.visibility</p:attrName>
                                        </p:attrNameLst>
                                      </p:cBhvr>
                                      <p:to>
                                        <p:strVal val="visible"/>
                                      </p:to>
                                    </p:set>
                                    <p:anim calcmode="lin" valueType="num">
                                      <p:cBhvr additive="base">
                                        <p:cTn id="144" dur="500" fill="hold"/>
                                        <p:tgtEl>
                                          <p:spTgt spid="58"/>
                                        </p:tgtEl>
                                        <p:attrNameLst>
                                          <p:attrName>ppt_x</p:attrName>
                                        </p:attrNameLst>
                                      </p:cBhvr>
                                      <p:tavLst>
                                        <p:tav tm="0">
                                          <p:val>
                                            <p:strVal val="#ppt_x"/>
                                          </p:val>
                                        </p:tav>
                                        <p:tav tm="100000">
                                          <p:val>
                                            <p:strVal val="#ppt_x"/>
                                          </p:val>
                                        </p:tav>
                                      </p:tavLst>
                                    </p:anim>
                                    <p:anim calcmode="lin" valueType="num">
                                      <p:cBhvr additive="base">
                                        <p:cTn id="145" dur="500" fill="hold"/>
                                        <p:tgtEl>
                                          <p:spTgt spid="58"/>
                                        </p:tgtEl>
                                        <p:attrNameLst>
                                          <p:attrName>ppt_y</p:attrName>
                                        </p:attrNameLst>
                                      </p:cBhvr>
                                      <p:tavLst>
                                        <p:tav tm="0">
                                          <p:val>
                                            <p:strVal val="1+#ppt_h/2"/>
                                          </p:val>
                                        </p:tav>
                                        <p:tav tm="100000">
                                          <p:val>
                                            <p:strVal val="#ppt_y"/>
                                          </p:val>
                                        </p:tav>
                                      </p:tavLst>
                                    </p:anim>
                                  </p:childTnLst>
                                </p:cTn>
                              </p:par>
                            </p:childTnLst>
                          </p:cTn>
                        </p:par>
                        <p:par>
                          <p:cTn id="146" fill="hold">
                            <p:stCondLst>
                              <p:cond delay="2000"/>
                            </p:stCondLst>
                            <p:childTnLst>
                              <p:par>
                                <p:cTn id="147" presetID="2" presetClass="entr" presetSubtype="4" fill="hold" grpId="0" nodeType="afterEffect">
                                  <p:stCondLst>
                                    <p:cond delay="0"/>
                                  </p:stCondLst>
                                  <p:childTnLst>
                                    <p:set>
                                      <p:cBhvr>
                                        <p:cTn id="148" dur="1" fill="hold">
                                          <p:stCondLst>
                                            <p:cond delay="0"/>
                                          </p:stCondLst>
                                        </p:cTn>
                                        <p:tgtEl>
                                          <p:spTgt spid="57"/>
                                        </p:tgtEl>
                                        <p:attrNameLst>
                                          <p:attrName>style.visibility</p:attrName>
                                        </p:attrNameLst>
                                      </p:cBhvr>
                                      <p:to>
                                        <p:strVal val="visible"/>
                                      </p:to>
                                    </p:set>
                                    <p:anim calcmode="lin" valueType="num">
                                      <p:cBhvr additive="base">
                                        <p:cTn id="149" dur="500" fill="hold"/>
                                        <p:tgtEl>
                                          <p:spTgt spid="57"/>
                                        </p:tgtEl>
                                        <p:attrNameLst>
                                          <p:attrName>ppt_x</p:attrName>
                                        </p:attrNameLst>
                                      </p:cBhvr>
                                      <p:tavLst>
                                        <p:tav tm="0">
                                          <p:val>
                                            <p:strVal val="#ppt_x"/>
                                          </p:val>
                                        </p:tav>
                                        <p:tav tm="100000">
                                          <p:val>
                                            <p:strVal val="#ppt_x"/>
                                          </p:val>
                                        </p:tav>
                                      </p:tavLst>
                                    </p:anim>
                                    <p:anim calcmode="lin" valueType="num">
                                      <p:cBhvr additive="base">
                                        <p:cTn id="150" dur="500" fill="hold"/>
                                        <p:tgtEl>
                                          <p:spTgt spid="57"/>
                                        </p:tgtEl>
                                        <p:attrNameLst>
                                          <p:attrName>ppt_y</p:attrName>
                                        </p:attrNameLst>
                                      </p:cBhvr>
                                      <p:tavLst>
                                        <p:tav tm="0">
                                          <p:val>
                                            <p:strVal val="1+#ppt_h/2"/>
                                          </p:val>
                                        </p:tav>
                                        <p:tav tm="100000">
                                          <p:val>
                                            <p:strVal val="#ppt_y"/>
                                          </p:val>
                                        </p:tav>
                                      </p:tavLst>
                                    </p:anim>
                                  </p:childTnLst>
                                </p:cTn>
                              </p:par>
                            </p:childTnLst>
                          </p:cTn>
                        </p:par>
                        <p:par>
                          <p:cTn id="151" fill="hold">
                            <p:stCondLst>
                              <p:cond delay="2500"/>
                            </p:stCondLst>
                            <p:childTnLst>
                              <p:par>
                                <p:cTn id="152" presetID="2" presetClass="entr" presetSubtype="4"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500" fill="hold"/>
                                        <p:tgtEl>
                                          <p:spTgt spid="56"/>
                                        </p:tgtEl>
                                        <p:attrNameLst>
                                          <p:attrName>ppt_x</p:attrName>
                                        </p:attrNameLst>
                                      </p:cBhvr>
                                      <p:tavLst>
                                        <p:tav tm="0">
                                          <p:val>
                                            <p:strVal val="#ppt_x"/>
                                          </p:val>
                                        </p:tav>
                                        <p:tav tm="100000">
                                          <p:val>
                                            <p:strVal val="#ppt_x"/>
                                          </p:val>
                                        </p:tav>
                                      </p:tavLst>
                                    </p:anim>
                                    <p:anim calcmode="lin" valueType="num">
                                      <p:cBhvr additive="base">
                                        <p:cTn id="155"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1" grpId="0"/>
      <p:bldP spid="27" grpId="0"/>
      <p:bldP spid="55" grpId="0"/>
      <p:bldP spid="56" grpId="0"/>
      <p:bldP spid="57" grpId="0"/>
      <p:bldP spid="58" grpId="0"/>
      <p:bldP spid="59" grpId="0"/>
      <p:bldP spid="60" grpId="0"/>
      <p:bldP spid="62" grpId="0"/>
      <p:bldP spid="63" grpId="0"/>
      <p:bldP spid="6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ctrTitle" idx="4294967295"/>
          </p:nvPr>
        </p:nvSpPr>
        <p:spPr>
          <a:xfrm>
            <a:off x="1806950" y="600098"/>
            <a:ext cx="48741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dirty="0" smtClean="0"/>
              <a:t>Direct Objects</a:t>
            </a:r>
            <a:endParaRPr sz="7200" dirty="0"/>
          </a:p>
        </p:txBody>
      </p:sp>
      <p:sp>
        <p:nvSpPr>
          <p:cNvPr id="88" name="Google Shape;88;p17"/>
          <p:cNvSpPr txBox="1">
            <a:spLocks noGrp="1"/>
          </p:cNvSpPr>
          <p:nvPr>
            <p:ph type="subTitle" idx="4294967295"/>
          </p:nvPr>
        </p:nvSpPr>
        <p:spPr>
          <a:xfrm>
            <a:off x="1599665" y="1937998"/>
            <a:ext cx="4874100" cy="155676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F</a:t>
            </a:r>
            <a:r>
              <a:rPr lang="en" dirty="0" smtClean="0"/>
              <a:t>ollow the action verb</a:t>
            </a:r>
          </a:p>
          <a:p>
            <a:pPr marL="0" lvl="0" indent="0" algn="l" rtl="0">
              <a:spcBef>
                <a:spcPts val="0"/>
              </a:spcBef>
              <a:spcAft>
                <a:spcPts val="0"/>
              </a:spcAft>
              <a:buNone/>
            </a:pPr>
            <a:r>
              <a:rPr lang="en" dirty="0" smtClean="0"/>
              <a:t>Answer questions What or Whom</a:t>
            </a:r>
          </a:p>
          <a:p>
            <a:pPr marL="463550" lvl="0" indent="-463550" algn="l" rtl="0">
              <a:spcBef>
                <a:spcPts val="0"/>
              </a:spcBef>
              <a:spcAft>
                <a:spcPts val="0"/>
              </a:spcAft>
              <a:buNone/>
            </a:pPr>
            <a:r>
              <a:rPr lang="en" dirty="0" smtClean="0"/>
              <a:t>Forms Pattern VII – but is necessary for Patterns VII, IX, and X too.</a:t>
            </a:r>
            <a:endParaRPr dirty="0"/>
          </a:p>
        </p:txBody>
      </p:sp>
      <p:sp>
        <p:nvSpPr>
          <p:cNvPr id="89" name="Google Shape;89;p17"/>
          <p:cNvSpPr/>
          <p:nvPr/>
        </p:nvSpPr>
        <p:spPr>
          <a:xfrm>
            <a:off x="6711071" y="2548448"/>
            <a:ext cx="1693301" cy="1715846"/>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0" name="Google Shape;90;p17"/>
          <p:cNvSpPr/>
          <p:nvPr/>
        </p:nvSpPr>
        <p:spPr>
          <a:xfrm rot="1472978">
            <a:off x="5171507" y="3405154"/>
            <a:ext cx="989994" cy="96432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1" name="Google Shape;91;p17"/>
          <p:cNvSpPr/>
          <p:nvPr/>
        </p:nvSpPr>
        <p:spPr>
          <a:xfrm>
            <a:off x="6651028" y="2363666"/>
            <a:ext cx="433447" cy="42119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2" name="Google Shape;92;p17"/>
          <p:cNvSpPr/>
          <p:nvPr/>
        </p:nvSpPr>
        <p:spPr>
          <a:xfrm rot="2487249">
            <a:off x="6104829" y="4295571"/>
            <a:ext cx="308371" cy="29965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3" name="Google Shape;93;p17"/>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59</a:t>
            </a:fld>
            <a:endParaRPr/>
          </a:p>
        </p:txBody>
      </p:sp>
    </p:spTree>
    <p:extLst>
      <p:ext uri="{BB962C8B-B14F-4D97-AF65-F5344CB8AC3E}">
        <p14:creationId xmlns:p14="http://schemas.microsoft.com/office/powerpoint/2010/main" val="502343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ADV T/P</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009639" y="3369498"/>
            <a:ext cx="1622120" cy="146554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19688" y="278077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is</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335331" y="2780776"/>
            <a:ext cx="171710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Christmas</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rot="2554353">
            <a:off x="5318979" y="3836341"/>
            <a:ext cx="1489691"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tomorrow</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452521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#1: </a:t>
            </a:r>
            <a:r>
              <a:rPr lang="en-US" dirty="0" smtClean="0">
                <a:solidFill>
                  <a:srgbClr val="FF0000"/>
                </a:solidFill>
              </a:rPr>
              <a:t>Christmas </a:t>
            </a:r>
            <a:r>
              <a:rPr lang="en-US" dirty="0" smtClean="0">
                <a:solidFill>
                  <a:srgbClr val="00B050"/>
                </a:solidFill>
              </a:rPr>
              <a:t>is</a:t>
            </a:r>
            <a:r>
              <a:rPr lang="en-US" dirty="0" smtClean="0">
                <a:solidFill>
                  <a:srgbClr val="FF0000"/>
                </a:solidFill>
              </a:rPr>
              <a:t> </a:t>
            </a:r>
            <a:r>
              <a:rPr lang="en-US" dirty="0" smtClean="0">
                <a:solidFill>
                  <a:srgbClr val="7030A0"/>
                </a:solidFill>
              </a:rPr>
              <a:t>tomorrow</a:t>
            </a:r>
            <a:r>
              <a:rPr lang="en-US" dirty="0" smtClean="0"/>
              <a:t>.</a:t>
            </a:r>
            <a:endParaRPr lang="en-US" dirty="0"/>
          </a:p>
        </p:txBody>
      </p:sp>
      <p:grpSp>
        <p:nvGrpSpPr>
          <p:cNvPr id="3" name="Group 2"/>
          <p:cNvGrpSpPr/>
          <p:nvPr/>
        </p:nvGrpSpPr>
        <p:grpSpPr>
          <a:xfrm>
            <a:off x="6229699" y="2668044"/>
            <a:ext cx="2037480" cy="1355627"/>
            <a:chOff x="6229699" y="2668044"/>
            <a:chExt cx="2037480" cy="1355627"/>
          </a:xfrm>
        </p:grpSpPr>
        <p:sp>
          <p:nvSpPr>
            <p:cNvPr id="13"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6410290" y="2935366"/>
              <a:ext cx="1610368" cy="738664"/>
            </a:xfrm>
            <a:prstGeom prst="rect">
              <a:avLst/>
            </a:prstGeom>
            <a:noFill/>
          </p:spPr>
          <p:txBody>
            <a:bodyPr wrap="square" rtlCol="0">
              <a:spAutoFit/>
            </a:bodyPr>
            <a:lstStyle/>
            <a:p>
              <a:pPr algn="ctr"/>
              <a:r>
                <a:rPr lang="en-US" dirty="0" smtClean="0">
                  <a:solidFill>
                    <a:srgbClr val="1C4587"/>
                  </a:solidFill>
                </a:rPr>
                <a:t>Answers WHEN as an adverbial question. </a:t>
              </a:r>
              <a:endParaRPr lang="en-US" dirty="0">
                <a:solidFill>
                  <a:srgbClr val="1C4587"/>
                </a:solidFill>
              </a:endParaRPr>
            </a:p>
          </p:txBody>
        </p:sp>
      </p:grpSp>
      <p:grpSp>
        <p:nvGrpSpPr>
          <p:cNvPr id="4" name="Group 3"/>
          <p:cNvGrpSpPr/>
          <p:nvPr/>
        </p:nvGrpSpPr>
        <p:grpSpPr>
          <a:xfrm>
            <a:off x="3583848" y="3769858"/>
            <a:ext cx="1827155" cy="1385280"/>
            <a:chOff x="3583848" y="3769858"/>
            <a:chExt cx="1827155" cy="1385280"/>
          </a:xfrm>
        </p:grpSpPr>
        <p:sp>
          <p:nvSpPr>
            <p:cNvPr id="14" name="Google Shape;297;p36"/>
            <p:cNvSpPr/>
            <p:nvPr/>
          </p:nvSpPr>
          <p:spPr>
            <a:xfrm flipH="1" flipV="1">
              <a:off x="3583848" y="3769858"/>
              <a:ext cx="1827155" cy="1385280"/>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p:cNvSpPr txBox="1"/>
            <p:nvPr/>
          </p:nvSpPr>
          <p:spPr>
            <a:xfrm>
              <a:off x="3860470" y="4187348"/>
              <a:ext cx="1463040" cy="738664"/>
            </a:xfrm>
            <a:prstGeom prst="rect">
              <a:avLst/>
            </a:prstGeom>
            <a:noFill/>
          </p:spPr>
          <p:txBody>
            <a:bodyPr wrap="square" rtlCol="0">
              <a:spAutoFit/>
            </a:bodyPr>
            <a:lstStyle/>
            <a:p>
              <a:pPr algn="ctr"/>
              <a:r>
                <a:rPr lang="en-US" dirty="0" smtClean="0">
                  <a:solidFill>
                    <a:srgbClr val="1C4587"/>
                  </a:solidFill>
                </a:rPr>
                <a:t>Adverbs usually connect to the verb.</a:t>
              </a:r>
              <a:endParaRPr lang="en-US" dirty="0">
                <a:solidFill>
                  <a:srgbClr val="1C4587"/>
                </a:solidFill>
              </a:endParaRPr>
            </a:p>
          </p:txBody>
        </p:sp>
      </p:grpSp>
    </p:spTree>
    <p:extLst>
      <p:ext uri="{BB962C8B-B14F-4D97-AF65-F5344CB8AC3E}">
        <p14:creationId xmlns:p14="http://schemas.microsoft.com/office/powerpoint/2010/main" val="102062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VIII: </a:t>
            </a:r>
            <a:r>
              <a:rPr lang="en" dirty="0" smtClean="0">
                <a:solidFill>
                  <a:srgbClr val="FF0000"/>
                </a:solidFill>
              </a:rPr>
              <a:t>NP</a:t>
            </a:r>
            <a:r>
              <a:rPr lang="en" baseline="-25000" dirty="0" smtClean="0">
                <a:solidFill>
                  <a:srgbClr val="FF0000"/>
                </a:solidFill>
              </a:rPr>
              <a:t>1</a:t>
            </a:r>
            <a:r>
              <a:rPr lang="en" dirty="0" smtClean="0"/>
              <a:t> – </a:t>
            </a:r>
            <a:r>
              <a:rPr lang="en" dirty="0" smtClean="0">
                <a:solidFill>
                  <a:srgbClr val="00B050"/>
                </a:solidFill>
              </a:rPr>
              <a:t>V-tr </a:t>
            </a:r>
            <a:r>
              <a:rPr lang="en" dirty="0" smtClean="0"/>
              <a:t>– </a:t>
            </a:r>
            <a:r>
              <a:rPr lang="en" dirty="0" smtClean="0">
                <a:solidFill>
                  <a:srgbClr val="7030A0"/>
                </a:solidFill>
              </a:rPr>
              <a:t>NP</a:t>
            </a:r>
            <a:r>
              <a:rPr lang="en" baseline="-25000" dirty="0" smtClean="0">
                <a:solidFill>
                  <a:srgbClr val="7030A0"/>
                </a:solidFill>
              </a:rPr>
              <a:t>2</a:t>
            </a:r>
            <a:r>
              <a:rPr lang="en" dirty="0" smtClean="0">
                <a:solidFill>
                  <a:srgbClr val="7030A0"/>
                </a:solidFill>
              </a:rPr>
              <a:t> </a:t>
            </a:r>
            <a:r>
              <a:rPr lang="en" dirty="0"/>
              <a:t>– </a:t>
            </a:r>
            <a:r>
              <a:rPr lang="en" dirty="0" smtClean="0">
                <a:solidFill>
                  <a:srgbClr val="FFC000"/>
                </a:solidFill>
              </a:rPr>
              <a:t>NP</a:t>
            </a:r>
            <a:r>
              <a:rPr lang="en" baseline="-25000" dirty="0" smtClean="0">
                <a:solidFill>
                  <a:srgbClr val="FFC000"/>
                </a:solidFill>
              </a:rPr>
              <a:t>3</a:t>
            </a:r>
            <a:r>
              <a:rPr lang="en" dirty="0" smtClean="0">
                <a:solidFill>
                  <a:srgbClr val="7030A0"/>
                </a:solidFill>
              </a:rPr>
              <a:t> </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355429" y="2752038"/>
            <a:ext cx="12526"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735925" y="2849762"/>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V-</a:t>
            </a:r>
            <a:r>
              <a:rPr lang="en-US" sz="2400" dirty="0" err="1" smtClean="0">
                <a:solidFill>
                  <a:srgbClr val="00B050"/>
                </a:solidFill>
                <a:latin typeface="Arial" panose="020B0604020202020204" pitchFamily="34" charset="0"/>
                <a:cs typeface="Arial" panose="020B0604020202020204" pitchFamily="34" charset="0"/>
              </a:rPr>
              <a:t>tr</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535747" y="2863234"/>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r>
              <a:rPr lang="en-US" sz="2400" baseline="-25000" dirty="0" smtClean="0">
                <a:solidFill>
                  <a:srgbClr val="FF0000"/>
                </a:solidFill>
                <a:latin typeface="Arial" panose="020B0604020202020204" pitchFamily="34" charset="0"/>
                <a:cs typeface="Arial" panose="020B0604020202020204" pitchFamily="34" charset="0"/>
              </a:rPr>
              <a:t>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58236"/>
            <a:ext cx="5152548"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a:t>
            </a:r>
            <a:r>
              <a:rPr lang="en-US" baseline="-25000" dirty="0" smtClean="0">
                <a:solidFill>
                  <a:srgbClr val="FF0000"/>
                </a:solidFill>
              </a:rPr>
              <a:t>1</a:t>
            </a:r>
            <a:r>
              <a:rPr lang="en-US" dirty="0" smtClean="0">
                <a:solidFill>
                  <a:srgbClr val="FF0000"/>
                </a:solidFill>
              </a:rPr>
              <a:t> is a Noun Phrase. It is the SUBJECT. </a:t>
            </a:r>
            <a:endParaRPr lang="en-US" dirty="0">
              <a:solidFill>
                <a:srgbClr val="FF0000"/>
              </a:solidFill>
            </a:endParaRPr>
          </a:p>
        </p:txBody>
      </p:sp>
      <p:sp>
        <p:nvSpPr>
          <p:cNvPr id="17" name="Google Shape;68;p14"/>
          <p:cNvSpPr txBox="1">
            <a:spLocks/>
          </p:cNvSpPr>
          <p:nvPr/>
        </p:nvSpPr>
        <p:spPr>
          <a:xfrm>
            <a:off x="1924656" y="1404028"/>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V-</a:t>
            </a:r>
            <a:r>
              <a:rPr lang="en-US" dirty="0" err="1" smtClean="0">
                <a:solidFill>
                  <a:srgbClr val="00B050"/>
                </a:solidFill>
              </a:rPr>
              <a:t>tr</a:t>
            </a:r>
            <a:r>
              <a:rPr lang="en-US" dirty="0" smtClean="0">
                <a:solidFill>
                  <a:srgbClr val="00B050"/>
                </a:solidFill>
              </a:rPr>
              <a:t> is a transitive verb.</a:t>
            </a:r>
            <a:endParaRPr lang="en-US" dirty="0">
              <a:solidFill>
                <a:srgbClr val="00B050"/>
              </a:solidFill>
            </a:endParaRPr>
          </a:p>
        </p:txBody>
      </p:sp>
      <p:grpSp>
        <p:nvGrpSpPr>
          <p:cNvPr id="12" name="Group 11"/>
          <p:cNvGrpSpPr/>
          <p:nvPr/>
        </p:nvGrpSpPr>
        <p:grpSpPr>
          <a:xfrm>
            <a:off x="6393372" y="3020854"/>
            <a:ext cx="2721026" cy="2153314"/>
            <a:chOff x="6406742" y="3484237"/>
            <a:chExt cx="2721026" cy="2153314"/>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4" y="4090890"/>
              <a:ext cx="1383854" cy="1546661"/>
            </a:xfrm>
            <a:prstGeom prst="rect">
              <a:avLst/>
            </a:prstGeom>
          </p:spPr>
        </p:pic>
        <p:sp>
          <p:nvSpPr>
            <p:cNvPr id="5" name="Rounded Rectangular Callout 4"/>
            <p:cNvSpPr/>
            <p:nvPr/>
          </p:nvSpPr>
          <p:spPr>
            <a:xfrm>
              <a:off x="6406742" y="3484237"/>
              <a:ext cx="1631558" cy="1043108"/>
            </a:xfrm>
            <a:prstGeom prst="wedgeRoundRectCallout">
              <a:avLst>
                <a:gd name="adj1" fmla="val 49275"/>
                <a:gd name="adj2" fmla="val 8743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The Indirect Object answers the questions TO/FOR WHOM or TO/FOR WHAT.</a:t>
              </a:r>
              <a:endParaRPr lang="en-US" sz="1200" dirty="0"/>
            </a:p>
          </p:txBody>
        </p:sp>
      </p:grpSp>
      <p:grpSp>
        <p:nvGrpSpPr>
          <p:cNvPr id="25" name="Group 24"/>
          <p:cNvGrpSpPr/>
          <p:nvPr/>
        </p:nvGrpSpPr>
        <p:grpSpPr>
          <a:xfrm>
            <a:off x="0" y="3536389"/>
            <a:ext cx="3048969" cy="1604235"/>
            <a:chOff x="-59184" y="3537396"/>
            <a:chExt cx="3048969" cy="1604235"/>
          </a:xfrm>
        </p:grpSpPr>
        <p:pic>
          <p:nvPicPr>
            <p:cNvPr id="24" name="Picture 23"/>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3" name="Rounded Rectangular Callout 22"/>
            <p:cNvSpPr/>
            <p:nvPr/>
          </p:nvSpPr>
          <p:spPr>
            <a:xfrm>
              <a:off x="1296617" y="3537396"/>
              <a:ext cx="1693168" cy="767943"/>
            </a:xfrm>
            <a:prstGeom prst="wedgeRoundRectCallout">
              <a:avLst>
                <a:gd name="adj1" fmla="val -63240"/>
                <a:gd name="adj2" fmla="val 54909"/>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The Direct Object now becomes NP</a:t>
              </a:r>
              <a:r>
                <a:rPr lang="en-US" sz="1200" baseline="-25000" dirty="0" smtClean="0"/>
                <a:t>3</a:t>
              </a:r>
              <a:r>
                <a:rPr lang="en-US" sz="1200" dirty="0" smtClean="0"/>
                <a:t> and follows the Indirect Object.</a:t>
              </a:r>
              <a:endParaRPr lang="en-US" sz="1200" dirty="0"/>
            </a:p>
          </p:txBody>
        </p:sp>
      </p:grpSp>
      <p:sp>
        <p:nvSpPr>
          <p:cNvPr id="15" name="Google Shape;68;p14"/>
          <p:cNvSpPr txBox="1">
            <a:spLocks/>
          </p:cNvSpPr>
          <p:nvPr/>
        </p:nvSpPr>
        <p:spPr>
          <a:xfrm>
            <a:off x="1924656" y="1810131"/>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7030A0"/>
                </a:solidFill>
              </a:rPr>
              <a:t>NP</a:t>
            </a:r>
            <a:r>
              <a:rPr lang="en-US" baseline="-25000" dirty="0" smtClean="0">
                <a:solidFill>
                  <a:srgbClr val="7030A0"/>
                </a:solidFill>
              </a:rPr>
              <a:t>2</a:t>
            </a:r>
            <a:r>
              <a:rPr lang="en-US" dirty="0" smtClean="0">
                <a:solidFill>
                  <a:srgbClr val="7030A0"/>
                </a:solidFill>
              </a:rPr>
              <a:t> is a Noun Phrase. It is the INDIRECT OBJECT. </a:t>
            </a:r>
            <a:endParaRPr lang="en-US" dirty="0">
              <a:solidFill>
                <a:srgbClr val="7030A0"/>
              </a:solidFill>
            </a:endParaRPr>
          </a:p>
        </p:txBody>
      </p:sp>
      <p:sp>
        <p:nvSpPr>
          <p:cNvPr id="18" name="TextBox 17"/>
          <p:cNvSpPr txBox="1"/>
          <p:nvPr/>
        </p:nvSpPr>
        <p:spPr>
          <a:xfrm>
            <a:off x="4984629" y="2863233"/>
            <a:ext cx="939452"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NP</a:t>
            </a:r>
            <a:r>
              <a:rPr lang="en-US" sz="2400" baseline="-25000" dirty="0" smtClean="0">
                <a:solidFill>
                  <a:srgbClr val="FFC000"/>
                </a:solidFill>
                <a:latin typeface="Arial" panose="020B0604020202020204" pitchFamily="34" charset="0"/>
                <a:cs typeface="Arial" panose="020B0604020202020204" pitchFamily="34" charset="0"/>
              </a:rPr>
              <a:t>3</a:t>
            </a:r>
            <a:endParaRPr lang="en-US" sz="2400" baseline="-25000" dirty="0">
              <a:solidFill>
                <a:srgbClr val="FFC000"/>
              </a:solidFill>
              <a:latin typeface="Arial" panose="020B0604020202020204" pitchFamily="34" charset="0"/>
              <a:cs typeface="Arial" panose="020B0604020202020204" pitchFamily="34" charset="0"/>
            </a:endParaRPr>
          </a:p>
        </p:txBody>
      </p:sp>
      <p:cxnSp>
        <p:nvCxnSpPr>
          <p:cNvPr id="19" name="Straight Connector 18"/>
          <p:cNvCxnSpPr/>
          <p:nvPr/>
        </p:nvCxnSpPr>
        <p:spPr>
          <a:xfrm flipH="1">
            <a:off x="4834285" y="2752038"/>
            <a:ext cx="0" cy="594360"/>
          </a:xfrm>
          <a:prstGeom prst="line">
            <a:avLst/>
          </a:prstGeom>
          <a:ln w="38100"/>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a:off x="6443340" y="423972"/>
            <a:ext cx="1673526" cy="1375464"/>
            <a:chOff x="6229699" y="2668044"/>
            <a:chExt cx="2037480" cy="1355627"/>
          </a:xfrm>
        </p:grpSpPr>
        <p:sp>
          <p:nvSpPr>
            <p:cNvPr id="21"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TextBox 25"/>
            <p:cNvSpPr txBox="1"/>
            <p:nvPr/>
          </p:nvSpPr>
          <p:spPr>
            <a:xfrm>
              <a:off x="6303538" y="2949005"/>
              <a:ext cx="1856890" cy="738664"/>
            </a:xfrm>
            <a:prstGeom prst="rect">
              <a:avLst/>
            </a:prstGeom>
            <a:noFill/>
          </p:spPr>
          <p:txBody>
            <a:bodyPr wrap="square" rtlCol="0">
              <a:spAutoFit/>
            </a:bodyPr>
            <a:lstStyle/>
            <a:p>
              <a:pPr algn="ctr"/>
              <a:r>
                <a:rPr lang="en-US" dirty="0" smtClean="0">
                  <a:solidFill>
                    <a:srgbClr val="1C4587"/>
                  </a:solidFill>
                </a:rPr>
                <a:t>NP</a:t>
              </a:r>
              <a:r>
                <a:rPr lang="en-US" baseline="-25000" dirty="0" smtClean="0">
                  <a:solidFill>
                    <a:srgbClr val="1C4587"/>
                  </a:solidFill>
                </a:rPr>
                <a:t>1</a:t>
              </a:r>
              <a:r>
                <a:rPr lang="en-US" dirty="0" smtClean="0">
                  <a:solidFill>
                    <a:srgbClr val="1C4587"/>
                  </a:solidFill>
                </a:rPr>
                <a:t>, NP</a:t>
              </a:r>
              <a:r>
                <a:rPr lang="en-US" baseline="-25000" dirty="0" smtClean="0">
                  <a:solidFill>
                    <a:srgbClr val="1C4587"/>
                  </a:solidFill>
                </a:rPr>
                <a:t>2,</a:t>
              </a:r>
              <a:r>
                <a:rPr lang="en-US" dirty="0" smtClean="0">
                  <a:solidFill>
                    <a:srgbClr val="1C4587"/>
                  </a:solidFill>
                </a:rPr>
                <a:t> &amp; NP</a:t>
              </a:r>
              <a:r>
                <a:rPr lang="en-US" baseline="-25000" dirty="0" smtClean="0">
                  <a:solidFill>
                    <a:srgbClr val="1C4587"/>
                  </a:solidFill>
                </a:rPr>
                <a:t>3</a:t>
              </a:r>
              <a:r>
                <a:rPr lang="en-US" dirty="0" smtClean="0">
                  <a:solidFill>
                    <a:srgbClr val="1C4587"/>
                  </a:solidFill>
                </a:rPr>
                <a:t> are all distinct nouns  </a:t>
              </a:r>
              <a:endParaRPr lang="en-US" dirty="0">
                <a:solidFill>
                  <a:srgbClr val="1C4587"/>
                </a:solidFill>
              </a:endParaRPr>
            </a:p>
          </p:txBody>
        </p:sp>
      </p:grpSp>
      <p:sp>
        <p:nvSpPr>
          <p:cNvPr id="27" name="Google Shape;68;p14"/>
          <p:cNvSpPr txBox="1">
            <a:spLocks/>
          </p:cNvSpPr>
          <p:nvPr/>
        </p:nvSpPr>
        <p:spPr>
          <a:xfrm>
            <a:off x="1924655" y="2273514"/>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C000"/>
                </a:solidFill>
              </a:rPr>
              <a:t>NP</a:t>
            </a:r>
            <a:r>
              <a:rPr lang="en-US" baseline="-25000" dirty="0" smtClean="0">
                <a:solidFill>
                  <a:srgbClr val="FFC000"/>
                </a:solidFill>
              </a:rPr>
              <a:t>3</a:t>
            </a:r>
            <a:r>
              <a:rPr lang="en-US" dirty="0" smtClean="0">
                <a:solidFill>
                  <a:srgbClr val="FFC000"/>
                </a:solidFill>
              </a:rPr>
              <a:t> is a Noun Phrase. It is the DIRECT OBJECT. </a:t>
            </a:r>
            <a:endParaRPr lang="en-US" dirty="0">
              <a:solidFill>
                <a:srgbClr val="FFC000"/>
              </a:solidFill>
            </a:endParaRPr>
          </a:p>
        </p:txBody>
      </p:sp>
      <p:sp>
        <p:nvSpPr>
          <p:cNvPr id="28" name="TextBox 27"/>
          <p:cNvSpPr txBox="1"/>
          <p:nvPr/>
        </p:nvSpPr>
        <p:spPr>
          <a:xfrm>
            <a:off x="4416227" y="3604457"/>
            <a:ext cx="939452"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NP</a:t>
            </a:r>
            <a:r>
              <a:rPr lang="en-US" sz="2400" baseline="-25000" dirty="0">
                <a:solidFill>
                  <a:srgbClr val="7030A0"/>
                </a:solidFill>
                <a:latin typeface="Arial" panose="020B0604020202020204" pitchFamily="34" charset="0"/>
                <a:cs typeface="Arial" panose="020B0604020202020204" pitchFamily="34" charset="0"/>
              </a:rPr>
              <a:t>2</a:t>
            </a:r>
          </a:p>
        </p:txBody>
      </p:sp>
      <p:cxnSp>
        <p:nvCxnSpPr>
          <p:cNvPr id="29" name="Straight Connector 28"/>
          <p:cNvCxnSpPr/>
          <p:nvPr/>
        </p:nvCxnSpPr>
        <p:spPr>
          <a:xfrm>
            <a:off x="4205651" y="4052870"/>
            <a:ext cx="119831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flipV="1">
            <a:off x="3631096" y="3369498"/>
            <a:ext cx="574555" cy="696624"/>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642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500"/>
                                  </p:stCondLst>
                                  <p:childTnLst>
                                    <p:set>
                                      <p:cBhvr>
                                        <p:cTn id="21" dur="1" fill="hold">
                                          <p:stCondLst>
                                            <p:cond delay="499"/>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12"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2" presetClass="entr" presetSubtype="2"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1+#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0-#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1+#ppt_w/2"/>
                                          </p:val>
                                        </p:tav>
                                        <p:tav tm="100000">
                                          <p:val>
                                            <p:strVal val="#ppt_x"/>
                                          </p:val>
                                        </p:tav>
                                      </p:tavLst>
                                    </p:anim>
                                    <p:anim calcmode="lin" valueType="num">
                                      <p:cBhvr additive="base">
                                        <p:cTn id="6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500" fill="hold"/>
                                        <p:tgtEl>
                                          <p:spTgt spid="28"/>
                                        </p:tgtEl>
                                        <p:attrNameLst>
                                          <p:attrName>ppt_x</p:attrName>
                                        </p:attrNameLst>
                                      </p:cBhvr>
                                      <p:tavLst>
                                        <p:tav tm="0">
                                          <p:val>
                                            <p:strVal val="1+#ppt_w/2"/>
                                          </p:val>
                                        </p:tav>
                                        <p:tav tm="100000">
                                          <p:val>
                                            <p:strVal val="#ppt_x"/>
                                          </p:val>
                                        </p:tav>
                                      </p:tavLst>
                                    </p:anim>
                                    <p:anim calcmode="lin" valueType="num">
                                      <p:cBhvr additive="base">
                                        <p:cTn id="7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fill="hold"/>
                                        <p:tgtEl>
                                          <p:spTgt spid="12"/>
                                        </p:tgtEl>
                                        <p:attrNameLst>
                                          <p:attrName>ppt_x</p:attrName>
                                        </p:attrNameLst>
                                      </p:cBhvr>
                                      <p:tavLst>
                                        <p:tav tm="0">
                                          <p:val>
                                            <p:strVal val="#ppt_x"/>
                                          </p:val>
                                        </p:tav>
                                        <p:tav tm="100000">
                                          <p:val>
                                            <p:strVal val="#ppt_x"/>
                                          </p:val>
                                        </p:tav>
                                      </p:tavLst>
                                    </p:anim>
                                    <p:anim calcmode="lin" valueType="num">
                                      <p:cBhvr additive="base">
                                        <p:cTn id="8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5" grpId="0"/>
      <p:bldP spid="18" grpId="0"/>
      <p:bldP spid="27" grpId="0"/>
      <p:bldP spid="2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VIII: </a:t>
            </a:r>
            <a:r>
              <a:rPr lang="en" dirty="0" smtClean="0">
                <a:solidFill>
                  <a:srgbClr val="FF0000"/>
                </a:solidFill>
              </a:rPr>
              <a:t>NP</a:t>
            </a:r>
            <a:r>
              <a:rPr lang="en" baseline="-25000" dirty="0" smtClean="0">
                <a:solidFill>
                  <a:srgbClr val="FF0000"/>
                </a:solidFill>
              </a:rPr>
              <a:t>1</a:t>
            </a:r>
            <a:r>
              <a:rPr lang="en" dirty="0" smtClean="0"/>
              <a:t> – </a:t>
            </a:r>
            <a:r>
              <a:rPr lang="en" dirty="0" smtClean="0">
                <a:solidFill>
                  <a:srgbClr val="00B050"/>
                </a:solidFill>
              </a:rPr>
              <a:t>V-tr </a:t>
            </a:r>
            <a:r>
              <a:rPr lang="en" dirty="0" smtClean="0"/>
              <a:t>– </a:t>
            </a:r>
            <a:r>
              <a:rPr lang="en" dirty="0" smtClean="0">
                <a:solidFill>
                  <a:srgbClr val="7030A0"/>
                </a:solidFill>
              </a:rPr>
              <a:t>NP</a:t>
            </a:r>
            <a:r>
              <a:rPr lang="en" baseline="-25000" dirty="0" smtClean="0">
                <a:solidFill>
                  <a:srgbClr val="7030A0"/>
                </a:solidFill>
              </a:rPr>
              <a:t>2</a:t>
            </a:r>
            <a:r>
              <a:rPr lang="en" dirty="0" smtClean="0">
                <a:solidFill>
                  <a:srgbClr val="7030A0"/>
                </a:solidFill>
              </a:rPr>
              <a:t> </a:t>
            </a:r>
            <a:r>
              <a:rPr lang="en" dirty="0"/>
              <a:t>– </a:t>
            </a:r>
            <a:r>
              <a:rPr lang="en" dirty="0" smtClean="0">
                <a:solidFill>
                  <a:srgbClr val="FFC000"/>
                </a:solidFill>
              </a:rPr>
              <a:t>NP</a:t>
            </a:r>
            <a:r>
              <a:rPr lang="en" baseline="-25000" dirty="0" smtClean="0">
                <a:solidFill>
                  <a:srgbClr val="FFC000"/>
                </a:solidFill>
              </a:rPr>
              <a:t>3</a:t>
            </a:r>
            <a:r>
              <a:rPr lang="en" dirty="0" smtClean="0">
                <a:solidFill>
                  <a:srgbClr val="7030A0"/>
                </a:solidFill>
              </a:rPr>
              <a:t> </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355429" y="2752038"/>
            <a:ext cx="12526"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735925" y="2849762"/>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V-</a:t>
            </a:r>
            <a:r>
              <a:rPr lang="en-US" sz="2400" dirty="0" err="1" smtClean="0">
                <a:solidFill>
                  <a:srgbClr val="00B050"/>
                </a:solidFill>
                <a:latin typeface="Arial" panose="020B0604020202020204" pitchFamily="34" charset="0"/>
                <a:cs typeface="Arial" panose="020B0604020202020204" pitchFamily="34" charset="0"/>
              </a:rPr>
              <a:t>tr</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535747" y="2863234"/>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r>
              <a:rPr lang="en-US" sz="2400" baseline="-25000" dirty="0" smtClean="0">
                <a:solidFill>
                  <a:srgbClr val="FF0000"/>
                </a:solidFill>
                <a:latin typeface="Arial" panose="020B0604020202020204" pitchFamily="34" charset="0"/>
                <a:cs typeface="Arial" panose="020B0604020202020204" pitchFamily="34" charset="0"/>
              </a:rPr>
              <a:t>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58236"/>
            <a:ext cx="5152548"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a:t>
            </a:r>
            <a:r>
              <a:rPr lang="en-US" baseline="-25000" dirty="0" smtClean="0">
                <a:solidFill>
                  <a:srgbClr val="FF0000"/>
                </a:solidFill>
              </a:rPr>
              <a:t>1</a:t>
            </a:r>
            <a:r>
              <a:rPr lang="en-US" dirty="0" smtClean="0">
                <a:solidFill>
                  <a:srgbClr val="FF0000"/>
                </a:solidFill>
              </a:rPr>
              <a:t> is a Noun Phrase. It is the SUBJECT. </a:t>
            </a:r>
            <a:endParaRPr lang="en-US" dirty="0">
              <a:solidFill>
                <a:srgbClr val="FF0000"/>
              </a:solidFill>
            </a:endParaRPr>
          </a:p>
        </p:txBody>
      </p:sp>
      <p:sp>
        <p:nvSpPr>
          <p:cNvPr id="17" name="Google Shape;68;p14"/>
          <p:cNvSpPr txBox="1">
            <a:spLocks/>
          </p:cNvSpPr>
          <p:nvPr/>
        </p:nvSpPr>
        <p:spPr>
          <a:xfrm>
            <a:off x="1924656" y="1404028"/>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V-</a:t>
            </a:r>
            <a:r>
              <a:rPr lang="en-US" dirty="0" err="1" smtClean="0">
                <a:solidFill>
                  <a:srgbClr val="00B050"/>
                </a:solidFill>
              </a:rPr>
              <a:t>tr</a:t>
            </a:r>
            <a:r>
              <a:rPr lang="en-US" dirty="0" smtClean="0">
                <a:solidFill>
                  <a:srgbClr val="00B050"/>
                </a:solidFill>
              </a:rPr>
              <a:t> is a transitive verb.</a:t>
            </a:r>
            <a:endParaRPr lang="en-US" dirty="0">
              <a:solidFill>
                <a:srgbClr val="00B050"/>
              </a:solidFill>
            </a:endParaRPr>
          </a:p>
        </p:txBody>
      </p:sp>
      <p:grpSp>
        <p:nvGrpSpPr>
          <p:cNvPr id="12" name="Group 11"/>
          <p:cNvGrpSpPr/>
          <p:nvPr/>
        </p:nvGrpSpPr>
        <p:grpSpPr>
          <a:xfrm>
            <a:off x="6393372" y="3020854"/>
            <a:ext cx="2721026" cy="2153314"/>
            <a:chOff x="6406742" y="3484237"/>
            <a:chExt cx="2721026" cy="2153314"/>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4" y="4090890"/>
              <a:ext cx="1383854" cy="1546661"/>
            </a:xfrm>
            <a:prstGeom prst="rect">
              <a:avLst/>
            </a:prstGeom>
          </p:spPr>
        </p:pic>
        <p:sp>
          <p:nvSpPr>
            <p:cNvPr id="5" name="Rounded Rectangular Callout 4"/>
            <p:cNvSpPr/>
            <p:nvPr/>
          </p:nvSpPr>
          <p:spPr>
            <a:xfrm>
              <a:off x="6406742" y="3484237"/>
              <a:ext cx="1631558" cy="1043108"/>
            </a:xfrm>
            <a:prstGeom prst="wedgeRoundRectCallout">
              <a:avLst>
                <a:gd name="adj1" fmla="val 49275"/>
                <a:gd name="adj2" fmla="val 8743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The Indirect Object answers the questions TO/FOR WHOM or TO/FOR WHAT.</a:t>
              </a:r>
              <a:endParaRPr lang="en-US" sz="1200" dirty="0"/>
            </a:p>
          </p:txBody>
        </p:sp>
      </p:grpSp>
      <p:grpSp>
        <p:nvGrpSpPr>
          <p:cNvPr id="25" name="Group 24"/>
          <p:cNvGrpSpPr/>
          <p:nvPr/>
        </p:nvGrpSpPr>
        <p:grpSpPr>
          <a:xfrm>
            <a:off x="0" y="3536389"/>
            <a:ext cx="3048969" cy="1604235"/>
            <a:chOff x="-59184" y="3537396"/>
            <a:chExt cx="3048969" cy="1604235"/>
          </a:xfrm>
        </p:grpSpPr>
        <p:pic>
          <p:nvPicPr>
            <p:cNvPr id="24" name="Picture 23"/>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3" name="Rounded Rectangular Callout 22"/>
            <p:cNvSpPr/>
            <p:nvPr/>
          </p:nvSpPr>
          <p:spPr>
            <a:xfrm>
              <a:off x="1296617" y="3537396"/>
              <a:ext cx="1693168" cy="767943"/>
            </a:xfrm>
            <a:prstGeom prst="wedgeRoundRectCallout">
              <a:avLst>
                <a:gd name="adj1" fmla="val -63240"/>
                <a:gd name="adj2" fmla="val 54909"/>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The Direct Object now becomes NP</a:t>
              </a:r>
              <a:r>
                <a:rPr lang="en-US" sz="1200" baseline="-25000" dirty="0" smtClean="0"/>
                <a:t>3</a:t>
              </a:r>
              <a:r>
                <a:rPr lang="en-US" sz="1200" dirty="0" smtClean="0"/>
                <a:t> and follows the Indirect Object.</a:t>
              </a:r>
              <a:endParaRPr lang="en-US" sz="1200" dirty="0"/>
            </a:p>
          </p:txBody>
        </p:sp>
      </p:grpSp>
      <p:sp>
        <p:nvSpPr>
          <p:cNvPr id="15" name="Google Shape;68;p14"/>
          <p:cNvSpPr txBox="1">
            <a:spLocks/>
          </p:cNvSpPr>
          <p:nvPr/>
        </p:nvSpPr>
        <p:spPr>
          <a:xfrm>
            <a:off x="1924656" y="1810131"/>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7030A0"/>
                </a:solidFill>
              </a:rPr>
              <a:t>NP</a:t>
            </a:r>
            <a:r>
              <a:rPr lang="en-US" baseline="-25000" dirty="0" smtClean="0">
                <a:solidFill>
                  <a:srgbClr val="7030A0"/>
                </a:solidFill>
              </a:rPr>
              <a:t>2</a:t>
            </a:r>
            <a:r>
              <a:rPr lang="en-US" dirty="0" smtClean="0">
                <a:solidFill>
                  <a:srgbClr val="7030A0"/>
                </a:solidFill>
              </a:rPr>
              <a:t> is a Noun Phrase. It is the INDIRECT OBJECT. </a:t>
            </a:r>
            <a:endParaRPr lang="en-US" dirty="0">
              <a:solidFill>
                <a:srgbClr val="7030A0"/>
              </a:solidFill>
            </a:endParaRPr>
          </a:p>
        </p:txBody>
      </p:sp>
      <p:sp>
        <p:nvSpPr>
          <p:cNvPr id="18" name="TextBox 17"/>
          <p:cNvSpPr txBox="1"/>
          <p:nvPr/>
        </p:nvSpPr>
        <p:spPr>
          <a:xfrm>
            <a:off x="4984629" y="2863233"/>
            <a:ext cx="939452"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NP</a:t>
            </a:r>
            <a:r>
              <a:rPr lang="en-US" sz="2400" baseline="-25000" dirty="0" smtClean="0">
                <a:solidFill>
                  <a:srgbClr val="FFC000"/>
                </a:solidFill>
                <a:latin typeface="Arial" panose="020B0604020202020204" pitchFamily="34" charset="0"/>
                <a:cs typeface="Arial" panose="020B0604020202020204" pitchFamily="34" charset="0"/>
              </a:rPr>
              <a:t>3</a:t>
            </a:r>
            <a:endParaRPr lang="en-US" sz="2400" baseline="-25000" dirty="0">
              <a:solidFill>
                <a:srgbClr val="FFC000"/>
              </a:solidFill>
              <a:latin typeface="Arial" panose="020B0604020202020204" pitchFamily="34" charset="0"/>
              <a:cs typeface="Arial" panose="020B0604020202020204" pitchFamily="34" charset="0"/>
            </a:endParaRPr>
          </a:p>
        </p:txBody>
      </p:sp>
      <p:cxnSp>
        <p:nvCxnSpPr>
          <p:cNvPr id="19" name="Straight Connector 18"/>
          <p:cNvCxnSpPr/>
          <p:nvPr/>
        </p:nvCxnSpPr>
        <p:spPr>
          <a:xfrm flipH="1">
            <a:off x="4834285" y="2752038"/>
            <a:ext cx="0" cy="594360"/>
          </a:xfrm>
          <a:prstGeom prst="line">
            <a:avLst/>
          </a:prstGeom>
          <a:ln w="38100"/>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a:off x="6443340" y="423972"/>
            <a:ext cx="1673526" cy="1375464"/>
            <a:chOff x="6229699" y="2668044"/>
            <a:chExt cx="2037480" cy="1355627"/>
          </a:xfrm>
        </p:grpSpPr>
        <p:sp>
          <p:nvSpPr>
            <p:cNvPr id="21"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TextBox 25"/>
            <p:cNvSpPr txBox="1"/>
            <p:nvPr/>
          </p:nvSpPr>
          <p:spPr>
            <a:xfrm>
              <a:off x="6303538" y="2949005"/>
              <a:ext cx="1856890" cy="738664"/>
            </a:xfrm>
            <a:prstGeom prst="rect">
              <a:avLst/>
            </a:prstGeom>
            <a:noFill/>
          </p:spPr>
          <p:txBody>
            <a:bodyPr wrap="square" rtlCol="0">
              <a:spAutoFit/>
            </a:bodyPr>
            <a:lstStyle/>
            <a:p>
              <a:pPr algn="ctr"/>
              <a:r>
                <a:rPr lang="en-US" dirty="0" smtClean="0">
                  <a:solidFill>
                    <a:srgbClr val="1C4587"/>
                  </a:solidFill>
                </a:rPr>
                <a:t>NP</a:t>
              </a:r>
              <a:r>
                <a:rPr lang="en-US" baseline="-25000" dirty="0" smtClean="0">
                  <a:solidFill>
                    <a:srgbClr val="1C4587"/>
                  </a:solidFill>
                </a:rPr>
                <a:t>1</a:t>
              </a:r>
              <a:r>
                <a:rPr lang="en-US" dirty="0" smtClean="0">
                  <a:solidFill>
                    <a:srgbClr val="1C4587"/>
                  </a:solidFill>
                </a:rPr>
                <a:t>, NP</a:t>
              </a:r>
              <a:r>
                <a:rPr lang="en-US" baseline="-25000" dirty="0" smtClean="0">
                  <a:solidFill>
                    <a:srgbClr val="1C4587"/>
                  </a:solidFill>
                </a:rPr>
                <a:t>2,</a:t>
              </a:r>
              <a:r>
                <a:rPr lang="en-US" dirty="0" smtClean="0">
                  <a:solidFill>
                    <a:srgbClr val="1C4587"/>
                  </a:solidFill>
                </a:rPr>
                <a:t> &amp; NP</a:t>
              </a:r>
              <a:r>
                <a:rPr lang="en-US" baseline="-25000" dirty="0" smtClean="0">
                  <a:solidFill>
                    <a:srgbClr val="1C4587"/>
                  </a:solidFill>
                </a:rPr>
                <a:t>3</a:t>
              </a:r>
              <a:r>
                <a:rPr lang="en-US" dirty="0" smtClean="0">
                  <a:solidFill>
                    <a:srgbClr val="1C4587"/>
                  </a:solidFill>
                </a:rPr>
                <a:t> are all distinct nouns  </a:t>
              </a:r>
              <a:endParaRPr lang="en-US" dirty="0">
                <a:solidFill>
                  <a:srgbClr val="1C4587"/>
                </a:solidFill>
              </a:endParaRPr>
            </a:p>
          </p:txBody>
        </p:sp>
      </p:grpSp>
      <p:sp>
        <p:nvSpPr>
          <p:cNvPr id="27" name="Google Shape;68;p14"/>
          <p:cNvSpPr txBox="1">
            <a:spLocks/>
          </p:cNvSpPr>
          <p:nvPr/>
        </p:nvSpPr>
        <p:spPr>
          <a:xfrm>
            <a:off x="1924655" y="2273514"/>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C000"/>
                </a:solidFill>
              </a:rPr>
              <a:t>NP</a:t>
            </a:r>
            <a:r>
              <a:rPr lang="en-US" baseline="-25000" dirty="0" smtClean="0">
                <a:solidFill>
                  <a:srgbClr val="FFC000"/>
                </a:solidFill>
              </a:rPr>
              <a:t>3</a:t>
            </a:r>
            <a:r>
              <a:rPr lang="en-US" dirty="0" smtClean="0">
                <a:solidFill>
                  <a:srgbClr val="FFC000"/>
                </a:solidFill>
              </a:rPr>
              <a:t> is a Noun Phrase. It is the DIRECT OBJECT. </a:t>
            </a:r>
            <a:endParaRPr lang="en-US" dirty="0">
              <a:solidFill>
                <a:srgbClr val="FFC000"/>
              </a:solidFill>
            </a:endParaRPr>
          </a:p>
        </p:txBody>
      </p:sp>
      <p:sp>
        <p:nvSpPr>
          <p:cNvPr id="28" name="TextBox 27"/>
          <p:cNvSpPr txBox="1"/>
          <p:nvPr/>
        </p:nvSpPr>
        <p:spPr>
          <a:xfrm>
            <a:off x="4416227" y="3604457"/>
            <a:ext cx="939452"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NP</a:t>
            </a:r>
            <a:r>
              <a:rPr lang="en-US" sz="2400" baseline="-25000" dirty="0">
                <a:solidFill>
                  <a:srgbClr val="7030A0"/>
                </a:solidFill>
                <a:latin typeface="Arial" panose="020B0604020202020204" pitchFamily="34" charset="0"/>
                <a:cs typeface="Arial" panose="020B0604020202020204" pitchFamily="34" charset="0"/>
              </a:rPr>
              <a:t>2</a:t>
            </a:r>
          </a:p>
        </p:txBody>
      </p:sp>
      <p:cxnSp>
        <p:nvCxnSpPr>
          <p:cNvPr id="29" name="Straight Connector 28"/>
          <p:cNvCxnSpPr/>
          <p:nvPr/>
        </p:nvCxnSpPr>
        <p:spPr>
          <a:xfrm>
            <a:off x="4205651" y="4052870"/>
            <a:ext cx="119831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flipV="1">
            <a:off x="3631096" y="3369498"/>
            <a:ext cx="574555" cy="696624"/>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671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25"/>
                                        </p:tgtEl>
                                        <p:attrNameLst>
                                          <p:attrName>ppt_x</p:attrName>
                                        </p:attrNameLst>
                                      </p:cBhvr>
                                      <p:tavLst>
                                        <p:tav tm="0">
                                          <p:val>
                                            <p:strVal val="ppt_x"/>
                                          </p:val>
                                        </p:tav>
                                        <p:tav tm="100000">
                                          <p:val>
                                            <p:strVal val="ppt_x"/>
                                          </p:val>
                                        </p:tav>
                                      </p:tavLst>
                                    </p:anim>
                                    <p:anim calcmode="lin" valueType="num">
                                      <p:cBhvr additive="base">
                                        <p:cTn id="7" dur="500"/>
                                        <p:tgtEl>
                                          <p:spTgt spid="25"/>
                                        </p:tgtEl>
                                        <p:attrNameLst>
                                          <p:attrName>ppt_y</p:attrName>
                                        </p:attrNameLst>
                                      </p:cBhvr>
                                      <p:tavLst>
                                        <p:tav tm="0">
                                          <p:val>
                                            <p:strVal val="ppt_y"/>
                                          </p:val>
                                        </p:tav>
                                        <p:tav tm="100000">
                                          <p:val>
                                            <p:strVal val="1+ppt_h/2"/>
                                          </p:val>
                                        </p:tav>
                                      </p:tavLst>
                                    </p:anim>
                                    <p:set>
                                      <p:cBhvr>
                                        <p:cTn id="8" dur="1" fill="hold">
                                          <p:stCondLst>
                                            <p:cond delay="499"/>
                                          </p:stCondLst>
                                        </p:cTn>
                                        <p:tgtEl>
                                          <p:spTgt spid="2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2"/>
                                        </p:tgtEl>
                                        <p:attrNameLst>
                                          <p:attrName>ppt_x</p:attrName>
                                        </p:attrNameLst>
                                      </p:cBhvr>
                                      <p:tavLst>
                                        <p:tav tm="0">
                                          <p:val>
                                            <p:strVal val="ppt_x"/>
                                          </p:val>
                                        </p:tav>
                                        <p:tav tm="100000">
                                          <p:val>
                                            <p:strVal val="ppt_x"/>
                                          </p:val>
                                        </p:tav>
                                      </p:tavLst>
                                    </p:anim>
                                    <p:anim calcmode="lin" valueType="num">
                                      <p:cBhvr additive="base">
                                        <p:cTn id="11" dur="500"/>
                                        <p:tgtEl>
                                          <p:spTgt spid="12"/>
                                        </p:tgtEl>
                                        <p:attrNameLst>
                                          <p:attrName>ppt_y</p:attrName>
                                        </p:attrNameLst>
                                      </p:cBhvr>
                                      <p:tavLst>
                                        <p:tav tm="0">
                                          <p:val>
                                            <p:strVal val="ppt_y"/>
                                          </p:val>
                                        </p:tav>
                                        <p:tav tm="100000">
                                          <p:val>
                                            <p:strVal val="1+ppt_h/2"/>
                                          </p:val>
                                        </p:tav>
                                      </p:tavLst>
                                    </p:anim>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VIII: </a:t>
            </a:r>
            <a:r>
              <a:rPr lang="en" dirty="0" smtClean="0">
                <a:solidFill>
                  <a:srgbClr val="FF0000"/>
                </a:solidFill>
              </a:rPr>
              <a:t>NP</a:t>
            </a:r>
            <a:r>
              <a:rPr lang="en" baseline="-25000" dirty="0" smtClean="0">
                <a:solidFill>
                  <a:srgbClr val="FF0000"/>
                </a:solidFill>
              </a:rPr>
              <a:t>1</a:t>
            </a:r>
            <a:r>
              <a:rPr lang="en" dirty="0" smtClean="0"/>
              <a:t> – </a:t>
            </a:r>
            <a:r>
              <a:rPr lang="en" dirty="0" smtClean="0">
                <a:solidFill>
                  <a:srgbClr val="00B050"/>
                </a:solidFill>
              </a:rPr>
              <a:t>V-tr </a:t>
            </a:r>
            <a:r>
              <a:rPr lang="en" dirty="0" smtClean="0"/>
              <a:t>– </a:t>
            </a:r>
            <a:r>
              <a:rPr lang="en" dirty="0" smtClean="0">
                <a:solidFill>
                  <a:srgbClr val="7030A0"/>
                </a:solidFill>
              </a:rPr>
              <a:t>NP</a:t>
            </a:r>
            <a:r>
              <a:rPr lang="en" baseline="-25000" dirty="0" smtClean="0">
                <a:solidFill>
                  <a:srgbClr val="7030A0"/>
                </a:solidFill>
              </a:rPr>
              <a:t>2</a:t>
            </a:r>
            <a:r>
              <a:rPr lang="en" dirty="0" smtClean="0">
                <a:solidFill>
                  <a:srgbClr val="7030A0"/>
                </a:solidFill>
              </a:rPr>
              <a:t> </a:t>
            </a:r>
            <a:r>
              <a:rPr lang="en" dirty="0"/>
              <a:t>– </a:t>
            </a:r>
            <a:r>
              <a:rPr lang="en" dirty="0" smtClean="0">
                <a:solidFill>
                  <a:srgbClr val="FFC000"/>
                </a:solidFill>
              </a:rPr>
              <a:t>NP</a:t>
            </a:r>
            <a:r>
              <a:rPr lang="en" baseline="-25000" dirty="0" smtClean="0">
                <a:solidFill>
                  <a:srgbClr val="FFC000"/>
                </a:solidFill>
              </a:rPr>
              <a:t>3</a:t>
            </a:r>
            <a:r>
              <a:rPr lang="en" dirty="0" smtClean="0">
                <a:solidFill>
                  <a:srgbClr val="7030A0"/>
                </a:solidFill>
              </a:rPr>
              <a:t> </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355429" y="2752038"/>
            <a:ext cx="12526"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735925" y="2849762"/>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V-</a:t>
            </a:r>
            <a:r>
              <a:rPr lang="en-US" sz="2400" dirty="0" err="1" smtClean="0">
                <a:solidFill>
                  <a:srgbClr val="00B050"/>
                </a:solidFill>
                <a:latin typeface="Arial" panose="020B0604020202020204" pitchFamily="34" charset="0"/>
                <a:cs typeface="Arial" panose="020B0604020202020204" pitchFamily="34" charset="0"/>
              </a:rPr>
              <a:t>tr</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535747" y="2863234"/>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r>
              <a:rPr lang="en-US" sz="2400" baseline="-25000" dirty="0" smtClean="0">
                <a:solidFill>
                  <a:srgbClr val="FF0000"/>
                </a:solidFill>
                <a:latin typeface="Arial" panose="020B0604020202020204" pitchFamily="34" charset="0"/>
                <a:cs typeface="Arial" panose="020B0604020202020204" pitchFamily="34" charset="0"/>
              </a:rPr>
              <a:t>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58236"/>
            <a:ext cx="5152548"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a:t>
            </a:r>
            <a:r>
              <a:rPr lang="en-US" baseline="-25000" dirty="0" smtClean="0">
                <a:solidFill>
                  <a:srgbClr val="FF0000"/>
                </a:solidFill>
              </a:rPr>
              <a:t>1</a:t>
            </a:r>
            <a:r>
              <a:rPr lang="en-US" dirty="0" smtClean="0">
                <a:solidFill>
                  <a:srgbClr val="FF0000"/>
                </a:solidFill>
              </a:rPr>
              <a:t> is a Noun Phrase. It is the SUBJECT. </a:t>
            </a:r>
            <a:endParaRPr lang="en-US" dirty="0">
              <a:solidFill>
                <a:srgbClr val="FF0000"/>
              </a:solidFill>
            </a:endParaRPr>
          </a:p>
        </p:txBody>
      </p:sp>
      <p:sp>
        <p:nvSpPr>
          <p:cNvPr id="17" name="Google Shape;68;p14"/>
          <p:cNvSpPr txBox="1">
            <a:spLocks/>
          </p:cNvSpPr>
          <p:nvPr/>
        </p:nvSpPr>
        <p:spPr>
          <a:xfrm>
            <a:off x="1924656" y="1404028"/>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V-</a:t>
            </a:r>
            <a:r>
              <a:rPr lang="en-US" dirty="0" err="1" smtClean="0">
                <a:solidFill>
                  <a:srgbClr val="00B050"/>
                </a:solidFill>
              </a:rPr>
              <a:t>tr</a:t>
            </a:r>
            <a:r>
              <a:rPr lang="en-US" dirty="0" smtClean="0">
                <a:solidFill>
                  <a:srgbClr val="00B050"/>
                </a:solidFill>
              </a:rPr>
              <a:t> is a transitive verb.</a:t>
            </a:r>
            <a:endParaRPr lang="en-US" dirty="0">
              <a:solidFill>
                <a:srgbClr val="00B050"/>
              </a:solidFill>
            </a:endParaRPr>
          </a:p>
        </p:txBody>
      </p:sp>
      <p:grpSp>
        <p:nvGrpSpPr>
          <p:cNvPr id="12" name="Group 11"/>
          <p:cNvGrpSpPr/>
          <p:nvPr/>
        </p:nvGrpSpPr>
        <p:grpSpPr>
          <a:xfrm>
            <a:off x="6393372" y="3020854"/>
            <a:ext cx="2721026" cy="2153314"/>
            <a:chOff x="6406742" y="3484237"/>
            <a:chExt cx="2721026" cy="2153314"/>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4" y="4090890"/>
              <a:ext cx="1383854" cy="1546661"/>
            </a:xfrm>
            <a:prstGeom prst="rect">
              <a:avLst/>
            </a:prstGeom>
          </p:spPr>
        </p:pic>
        <p:sp>
          <p:nvSpPr>
            <p:cNvPr id="5" name="Rounded Rectangular Callout 4"/>
            <p:cNvSpPr/>
            <p:nvPr/>
          </p:nvSpPr>
          <p:spPr>
            <a:xfrm>
              <a:off x="6406742" y="3484237"/>
              <a:ext cx="1631558" cy="1043108"/>
            </a:xfrm>
            <a:prstGeom prst="wedgeRoundRectCallout">
              <a:avLst>
                <a:gd name="adj1" fmla="val 49275"/>
                <a:gd name="adj2" fmla="val 8743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You have three options: #1 add the missing word in parentheses. </a:t>
              </a:r>
              <a:endParaRPr lang="en-US" sz="1200" dirty="0"/>
            </a:p>
          </p:txBody>
        </p:sp>
      </p:grpSp>
      <p:sp>
        <p:nvSpPr>
          <p:cNvPr id="15" name="Google Shape;68;p14"/>
          <p:cNvSpPr txBox="1">
            <a:spLocks/>
          </p:cNvSpPr>
          <p:nvPr/>
        </p:nvSpPr>
        <p:spPr>
          <a:xfrm>
            <a:off x="1924656" y="1810131"/>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7030A0"/>
                </a:solidFill>
              </a:rPr>
              <a:t>NP</a:t>
            </a:r>
            <a:r>
              <a:rPr lang="en-US" baseline="-25000" dirty="0" smtClean="0">
                <a:solidFill>
                  <a:srgbClr val="7030A0"/>
                </a:solidFill>
              </a:rPr>
              <a:t>2</a:t>
            </a:r>
            <a:r>
              <a:rPr lang="en-US" dirty="0" smtClean="0">
                <a:solidFill>
                  <a:srgbClr val="7030A0"/>
                </a:solidFill>
              </a:rPr>
              <a:t> is a Noun Phrase. It is the INDIRECT OBJECT. </a:t>
            </a:r>
            <a:endParaRPr lang="en-US" dirty="0">
              <a:solidFill>
                <a:srgbClr val="7030A0"/>
              </a:solidFill>
            </a:endParaRPr>
          </a:p>
        </p:txBody>
      </p:sp>
      <p:sp>
        <p:nvSpPr>
          <p:cNvPr id="18" name="TextBox 17"/>
          <p:cNvSpPr txBox="1"/>
          <p:nvPr/>
        </p:nvSpPr>
        <p:spPr>
          <a:xfrm>
            <a:off x="4984629" y="2863233"/>
            <a:ext cx="939452"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NP</a:t>
            </a:r>
            <a:r>
              <a:rPr lang="en-US" sz="2400" baseline="-25000" dirty="0" smtClean="0">
                <a:solidFill>
                  <a:srgbClr val="FFC000"/>
                </a:solidFill>
                <a:latin typeface="Arial" panose="020B0604020202020204" pitchFamily="34" charset="0"/>
                <a:cs typeface="Arial" panose="020B0604020202020204" pitchFamily="34" charset="0"/>
              </a:rPr>
              <a:t>3</a:t>
            </a:r>
            <a:endParaRPr lang="en-US" sz="2400" baseline="-25000" dirty="0">
              <a:solidFill>
                <a:srgbClr val="FFC000"/>
              </a:solidFill>
              <a:latin typeface="Arial" panose="020B0604020202020204" pitchFamily="34" charset="0"/>
              <a:cs typeface="Arial" panose="020B0604020202020204" pitchFamily="34" charset="0"/>
            </a:endParaRPr>
          </a:p>
        </p:txBody>
      </p:sp>
      <p:cxnSp>
        <p:nvCxnSpPr>
          <p:cNvPr id="19" name="Straight Connector 18"/>
          <p:cNvCxnSpPr/>
          <p:nvPr/>
        </p:nvCxnSpPr>
        <p:spPr>
          <a:xfrm flipH="1">
            <a:off x="4834285" y="2752038"/>
            <a:ext cx="0" cy="594360"/>
          </a:xfrm>
          <a:prstGeom prst="line">
            <a:avLst/>
          </a:prstGeom>
          <a:ln w="38100"/>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a:off x="6443340" y="423972"/>
            <a:ext cx="1673526" cy="1375464"/>
            <a:chOff x="6229699" y="2668044"/>
            <a:chExt cx="2037480" cy="1355627"/>
          </a:xfrm>
        </p:grpSpPr>
        <p:sp>
          <p:nvSpPr>
            <p:cNvPr id="21"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TextBox 25"/>
            <p:cNvSpPr txBox="1"/>
            <p:nvPr/>
          </p:nvSpPr>
          <p:spPr>
            <a:xfrm>
              <a:off x="6303538" y="2949005"/>
              <a:ext cx="1856890" cy="738664"/>
            </a:xfrm>
            <a:prstGeom prst="rect">
              <a:avLst/>
            </a:prstGeom>
            <a:noFill/>
          </p:spPr>
          <p:txBody>
            <a:bodyPr wrap="square" rtlCol="0">
              <a:spAutoFit/>
            </a:bodyPr>
            <a:lstStyle/>
            <a:p>
              <a:pPr algn="ctr"/>
              <a:r>
                <a:rPr lang="en-US" dirty="0" smtClean="0">
                  <a:solidFill>
                    <a:srgbClr val="1C4587"/>
                  </a:solidFill>
                </a:rPr>
                <a:t>NP</a:t>
              </a:r>
              <a:r>
                <a:rPr lang="en-US" baseline="-25000" dirty="0" smtClean="0">
                  <a:solidFill>
                    <a:srgbClr val="1C4587"/>
                  </a:solidFill>
                </a:rPr>
                <a:t>1</a:t>
              </a:r>
              <a:r>
                <a:rPr lang="en-US" dirty="0" smtClean="0">
                  <a:solidFill>
                    <a:srgbClr val="1C4587"/>
                  </a:solidFill>
                </a:rPr>
                <a:t>, NP</a:t>
              </a:r>
              <a:r>
                <a:rPr lang="en-US" baseline="-25000" dirty="0" smtClean="0">
                  <a:solidFill>
                    <a:srgbClr val="1C4587"/>
                  </a:solidFill>
                </a:rPr>
                <a:t>2,</a:t>
              </a:r>
              <a:r>
                <a:rPr lang="en-US" dirty="0" smtClean="0">
                  <a:solidFill>
                    <a:srgbClr val="1C4587"/>
                  </a:solidFill>
                </a:rPr>
                <a:t> &amp; NP</a:t>
              </a:r>
              <a:r>
                <a:rPr lang="en-US" baseline="-25000" dirty="0" smtClean="0">
                  <a:solidFill>
                    <a:srgbClr val="1C4587"/>
                  </a:solidFill>
                </a:rPr>
                <a:t>3</a:t>
              </a:r>
              <a:r>
                <a:rPr lang="en-US" dirty="0" smtClean="0">
                  <a:solidFill>
                    <a:srgbClr val="1C4587"/>
                  </a:solidFill>
                </a:rPr>
                <a:t> are all distinct nouns  </a:t>
              </a:r>
              <a:endParaRPr lang="en-US" dirty="0">
                <a:solidFill>
                  <a:srgbClr val="1C4587"/>
                </a:solidFill>
              </a:endParaRPr>
            </a:p>
          </p:txBody>
        </p:sp>
      </p:grpSp>
      <p:sp>
        <p:nvSpPr>
          <p:cNvPr id="27" name="Google Shape;68;p14"/>
          <p:cNvSpPr txBox="1">
            <a:spLocks/>
          </p:cNvSpPr>
          <p:nvPr/>
        </p:nvSpPr>
        <p:spPr>
          <a:xfrm>
            <a:off x="1924655" y="2273514"/>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C000"/>
                </a:solidFill>
              </a:rPr>
              <a:t>NP</a:t>
            </a:r>
            <a:r>
              <a:rPr lang="en-US" baseline="-25000" dirty="0" smtClean="0">
                <a:solidFill>
                  <a:srgbClr val="FFC000"/>
                </a:solidFill>
              </a:rPr>
              <a:t>3</a:t>
            </a:r>
            <a:r>
              <a:rPr lang="en-US" dirty="0" smtClean="0">
                <a:solidFill>
                  <a:srgbClr val="FFC000"/>
                </a:solidFill>
              </a:rPr>
              <a:t> is a Noun Phrase. It is the DIRECT OBJECT. </a:t>
            </a:r>
            <a:endParaRPr lang="en-US" dirty="0">
              <a:solidFill>
                <a:srgbClr val="FFC000"/>
              </a:solidFill>
            </a:endParaRPr>
          </a:p>
        </p:txBody>
      </p:sp>
      <p:sp>
        <p:nvSpPr>
          <p:cNvPr id="28" name="TextBox 27"/>
          <p:cNvSpPr txBox="1"/>
          <p:nvPr/>
        </p:nvSpPr>
        <p:spPr>
          <a:xfrm>
            <a:off x="4416227" y="3604457"/>
            <a:ext cx="939452"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NP</a:t>
            </a:r>
            <a:r>
              <a:rPr lang="en-US" sz="2400" baseline="-25000" dirty="0">
                <a:solidFill>
                  <a:srgbClr val="7030A0"/>
                </a:solidFill>
                <a:latin typeface="Arial" panose="020B0604020202020204" pitchFamily="34" charset="0"/>
                <a:cs typeface="Arial" panose="020B0604020202020204" pitchFamily="34" charset="0"/>
              </a:rPr>
              <a:t>2</a:t>
            </a:r>
          </a:p>
        </p:txBody>
      </p:sp>
      <p:cxnSp>
        <p:nvCxnSpPr>
          <p:cNvPr id="29" name="Straight Connector 28"/>
          <p:cNvCxnSpPr/>
          <p:nvPr/>
        </p:nvCxnSpPr>
        <p:spPr>
          <a:xfrm>
            <a:off x="4205651" y="4052870"/>
            <a:ext cx="119831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flipV="1">
            <a:off x="3631096" y="3369498"/>
            <a:ext cx="574555" cy="696624"/>
          </a:xfrm>
          <a:prstGeom prst="line">
            <a:avLst/>
          </a:prstGeom>
          <a:ln w="38100"/>
        </p:spPr>
        <p:style>
          <a:lnRef idx="1">
            <a:schemeClr val="dk1"/>
          </a:lnRef>
          <a:fillRef idx="0">
            <a:schemeClr val="dk1"/>
          </a:fillRef>
          <a:effectRef idx="0">
            <a:schemeClr val="dk1"/>
          </a:effectRef>
          <a:fontRef idx="minor">
            <a:schemeClr val="tx1"/>
          </a:fontRef>
        </p:style>
      </p:cxnSp>
      <p:sp>
        <p:nvSpPr>
          <p:cNvPr id="30" name="TextBox 29"/>
          <p:cNvSpPr txBox="1"/>
          <p:nvPr/>
        </p:nvSpPr>
        <p:spPr>
          <a:xfrm rot="3135914">
            <a:off x="3837317" y="3439473"/>
            <a:ext cx="680302"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(to)</a:t>
            </a:r>
            <a:endParaRPr lang="en-US" sz="2400" baseline="-25000" dirty="0">
              <a:solidFill>
                <a:srgbClr val="7030A0"/>
              </a:solidFill>
              <a:latin typeface="Arial" panose="020B0604020202020204" pitchFamily="34" charset="0"/>
              <a:cs typeface="Arial" panose="020B0604020202020204" pitchFamily="34" charset="0"/>
            </a:endParaRPr>
          </a:p>
        </p:txBody>
      </p:sp>
      <p:grpSp>
        <p:nvGrpSpPr>
          <p:cNvPr id="34" name="Group 33"/>
          <p:cNvGrpSpPr/>
          <p:nvPr/>
        </p:nvGrpSpPr>
        <p:grpSpPr>
          <a:xfrm>
            <a:off x="0" y="3536389"/>
            <a:ext cx="3048969" cy="1604235"/>
            <a:chOff x="-59184" y="3537396"/>
            <a:chExt cx="3048969" cy="1604235"/>
          </a:xfrm>
        </p:grpSpPr>
        <p:pic>
          <p:nvPicPr>
            <p:cNvPr id="35" name="Picture 34"/>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6" name="Rounded Rectangular Callout 35"/>
            <p:cNvSpPr/>
            <p:nvPr/>
          </p:nvSpPr>
          <p:spPr>
            <a:xfrm>
              <a:off x="1296617" y="3537396"/>
              <a:ext cx="1693168" cy="767943"/>
            </a:xfrm>
            <a:prstGeom prst="wedgeRoundRectCallout">
              <a:avLst>
                <a:gd name="adj1" fmla="val -63240"/>
                <a:gd name="adj2" fmla="val 54909"/>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The Indirect Object is essentially a Prep Phrase with “to” or “for” omitted.</a:t>
              </a:r>
              <a:endParaRPr lang="en-US" sz="1200" dirty="0"/>
            </a:p>
          </p:txBody>
        </p:sp>
      </p:grpSp>
    </p:spTree>
    <p:extLst>
      <p:ext uri="{BB962C8B-B14F-4D97-AF65-F5344CB8AC3E}">
        <p14:creationId xmlns:p14="http://schemas.microsoft.com/office/powerpoint/2010/main" val="3564938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VIII: </a:t>
            </a:r>
            <a:r>
              <a:rPr lang="en" dirty="0" smtClean="0">
                <a:solidFill>
                  <a:srgbClr val="FF0000"/>
                </a:solidFill>
              </a:rPr>
              <a:t>NP</a:t>
            </a:r>
            <a:r>
              <a:rPr lang="en" baseline="-25000" dirty="0" smtClean="0">
                <a:solidFill>
                  <a:srgbClr val="FF0000"/>
                </a:solidFill>
              </a:rPr>
              <a:t>1</a:t>
            </a:r>
            <a:r>
              <a:rPr lang="en" dirty="0" smtClean="0"/>
              <a:t> – </a:t>
            </a:r>
            <a:r>
              <a:rPr lang="en" dirty="0" smtClean="0">
                <a:solidFill>
                  <a:srgbClr val="00B050"/>
                </a:solidFill>
              </a:rPr>
              <a:t>V-tr </a:t>
            </a:r>
            <a:r>
              <a:rPr lang="en" dirty="0" smtClean="0"/>
              <a:t>– </a:t>
            </a:r>
            <a:r>
              <a:rPr lang="en" dirty="0" smtClean="0">
                <a:solidFill>
                  <a:srgbClr val="7030A0"/>
                </a:solidFill>
              </a:rPr>
              <a:t>NP</a:t>
            </a:r>
            <a:r>
              <a:rPr lang="en" baseline="-25000" dirty="0" smtClean="0">
                <a:solidFill>
                  <a:srgbClr val="7030A0"/>
                </a:solidFill>
              </a:rPr>
              <a:t>2</a:t>
            </a:r>
            <a:r>
              <a:rPr lang="en" dirty="0" smtClean="0">
                <a:solidFill>
                  <a:srgbClr val="7030A0"/>
                </a:solidFill>
              </a:rPr>
              <a:t> </a:t>
            </a:r>
            <a:r>
              <a:rPr lang="en" dirty="0"/>
              <a:t>– </a:t>
            </a:r>
            <a:r>
              <a:rPr lang="en" dirty="0" smtClean="0">
                <a:solidFill>
                  <a:srgbClr val="FFC000"/>
                </a:solidFill>
              </a:rPr>
              <a:t>NP</a:t>
            </a:r>
            <a:r>
              <a:rPr lang="en" baseline="-25000" dirty="0" smtClean="0">
                <a:solidFill>
                  <a:srgbClr val="FFC000"/>
                </a:solidFill>
              </a:rPr>
              <a:t>3</a:t>
            </a:r>
            <a:r>
              <a:rPr lang="en" dirty="0" smtClean="0">
                <a:solidFill>
                  <a:srgbClr val="7030A0"/>
                </a:solidFill>
              </a:rPr>
              <a:t> </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355429" y="2752038"/>
            <a:ext cx="12526"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735925" y="2849762"/>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V-</a:t>
            </a:r>
            <a:r>
              <a:rPr lang="en-US" sz="2400" dirty="0" err="1" smtClean="0">
                <a:solidFill>
                  <a:srgbClr val="00B050"/>
                </a:solidFill>
                <a:latin typeface="Arial" panose="020B0604020202020204" pitchFamily="34" charset="0"/>
                <a:cs typeface="Arial" panose="020B0604020202020204" pitchFamily="34" charset="0"/>
              </a:rPr>
              <a:t>tr</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535747" y="2863234"/>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r>
              <a:rPr lang="en-US" sz="2400" baseline="-25000" dirty="0" smtClean="0">
                <a:solidFill>
                  <a:srgbClr val="FF0000"/>
                </a:solidFill>
                <a:latin typeface="Arial" panose="020B0604020202020204" pitchFamily="34" charset="0"/>
                <a:cs typeface="Arial" panose="020B0604020202020204" pitchFamily="34" charset="0"/>
              </a:rPr>
              <a:t>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58236"/>
            <a:ext cx="5152548"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a:t>
            </a:r>
            <a:r>
              <a:rPr lang="en-US" baseline="-25000" dirty="0" smtClean="0">
                <a:solidFill>
                  <a:srgbClr val="FF0000"/>
                </a:solidFill>
              </a:rPr>
              <a:t>1</a:t>
            </a:r>
            <a:r>
              <a:rPr lang="en-US" dirty="0" smtClean="0">
                <a:solidFill>
                  <a:srgbClr val="FF0000"/>
                </a:solidFill>
              </a:rPr>
              <a:t> is a Noun Phrase. It is the SUBJECT. </a:t>
            </a:r>
            <a:endParaRPr lang="en-US" dirty="0">
              <a:solidFill>
                <a:srgbClr val="FF0000"/>
              </a:solidFill>
            </a:endParaRPr>
          </a:p>
        </p:txBody>
      </p:sp>
      <p:sp>
        <p:nvSpPr>
          <p:cNvPr id="17" name="Google Shape;68;p14"/>
          <p:cNvSpPr txBox="1">
            <a:spLocks/>
          </p:cNvSpPr>
          <p:nvPr/>
        </p:nvSpPr>
        <p:spPr>
          <a:xfrm>
            <a:off x="1924656" y="1404028"/>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V-</a:t>
            </a:r>
            <a:r>
              <a:rPr lang="en-US" dirty="0" err="1" smtClean="0">
                <a:solidFill>
                  <a:srgbClr val="00B050"/>
                </a:solidFill>
              </a:rPr>
              <a:t>tr</a:t>
            </a:r>
            <a:r>
              <a:rPr lang="en-US" dirty="0" smtClean="0">
                <a:solidFill>
                  <a:srgbClr val="00B050"/>
                </a:solidFill>
              </a:rPr>
              <a:t> is a transitive verb.</a:t>
            </a:r>
            <a:endParaRPr lang="en-US" dirty="0">
              <a:solidFill>
                <a:srgbClr val="00B050"/>
              </a:solidFill>
            </a:endParaRPr>
          </a:p>
        </p:txBody>
      </p:sp>
      <p:grpSp>
        <p:nvGrpSpPr>
          <p:cNvPr id="12" name="Group 11"/>
          <p:cNvGrpSpPr/>
          <p:nvPr/>
        </p:nvGrpSpPr>
        <p:grpSpPr>
          <a:xfrm>
            <a:off x="6393372" y="3020854"/>
            <a:ext cx="2721026" cy="2153314"/>
            <a:chOff x="6406742" y="3484237"/>
            <a:chExt cx="2721026" cy="2153314"/>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4" y="4090890"/>
              <a:ext cx="1383854" cy="1546661"/>
            </a:xfrm>
            <a:prstGeom prst="rect">
              <a:avLst/>
            </a:prstGeom>
          </p:spPr>
        </p:pic>
        <p:sp>
          <p:nvSpPr>
            <p:cNvPr id="5" name="Rounded Rectangular Callout 4"/>
            <p:cNvSpPr/>
            <p:nvPr/>
          </p:nvSpPr>
          <p:spPr>
            <a:xfrm>
              <a:off x="6406742" y="3484237"/>
              <a:ext cx="1631558" cy="1043108"/>
            </a:xfrm>
            <a:prstGeom prst="wedgeRoundRectCallout">
              <a:avLst>
                <a:gd name="adj1" fmla="val 49275"/>
                <a:gd name="adj2" fmla="val 8743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You have three options: #1 add the missing word in parentheses. </a:t>
              </a:r>
              <a:endParaRPr lang="en-US" sz="1200" dirty="0"/>
            </a:p>
          </p:txBody>
        </p:sp>
      </p:grpSp>
      <p:sp>
        <p:nvSpPr>
          <p:cNvPr id="15" name="Google Shape;68;p14"/>
          <p:cNvSpPr txBox="1">
            <a:spLocks/>
          </p:cNvSpPr>
          <p:nvPr/>
        </p:nvSpPr>
        <p:spPr>
          <a:xfrm>
            <a:off x="1924656" y="1810131"/>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7030A0"/>
                </a:solidFill>
              </a:rPr>
              <a:t>NP</a:t>
            </a:r>
            <a:r>
              <a:rPr lang="en-US" baseline="-25000" dirty="0" smtClean="0">
                <a:solidFill>
                  <a:srgbClr val="7030A0"/>
                </a:solidFill>
              </a:rPr>
              <a:t>2</a:t>
            </a:r>
            <a:r>
              <a:rPr lang="en-US" dirty="0" smtClean="0">
                <a:solidFill>
                  <a:srgbClr val="7030A0"/>
                </a:solidFill>
              </a:rPr>
              <a:t> is a Noun Phrase. It is the INDIRECT OBJECT. </a:t>
            </a:r>
            <a:endParaRPr lang="en-US" dirty="0">
              <a:solidFill>
                <a:srgbClr val="7030A0"/>
              </a:solidFill>
            </a:endParaRPr>
          </a:p>
        </p:txBody>
      </p:sp>
      <p:sp>
        <p:nvSpPr>
          <p:cNvPr id="18" name="TextBox 17"/>
          <p:cNvSpPr txBox="1"/>
          <p:nvPr/>
        </p:nvSpPr>
        <p:spPr>
          <a:xfrm>
            <a:off x="4984629" y="2863233"/>
            <a:ext cx="939452"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NP</a:t>
            </a:r>
            <a:r>
              <a:rPr lang="en-US" sz="2400" baseline="-25000" dirty="0" smtClean="0">
                <a:solidFill>
                  <a:srgbClr val="FFC000"/>
                </a:solidFill>
                <a:latin typeface="Arial" panose="020B0604020202020204" pitchFamily="34" charset="0"/>
                <a:cs typeface="Arial" panose="020B0604020202020204" pitchFamily="34" charset="0"/>
              </a:rPr>
              <a:t>3</a:t>
            </a:r>
            <a:endParaRPr lang="en-US" sz="2400" baseline="-25000" dirty="0">
              <a:solidFill>
                <a:srgbClr val="FFC000"/>
              </a:solidFill>
              <a:latin typeface="Arial" panose="020B0604020202020204" pitchFamily="34" charset="0"/>
              <a:cs typeface="Arial" panose="020B0604020202020204" pitchFamily="34" charset="0"/>
            </a:endParaRPr>
          </a:p>
        </p:txBody>
      </p:sp>
      <p:cxnSp>
        <p:nvCxnSpPr>
          <p:cNvPr id="19" name="Straight Connector 18"/>
          <p:cNvCxnSpPr/>
          <p:nvPr/>
        </p:nvCxnSpPr>
        <p:spPr>
          <a:xfrm flipH="1">
            <a:off x="4834285" y="2752038"/>
            <a:ext cx="0" cy="594360"/>
          </a:xfrm>
          <a:prstGeom prst="line">
            <a:avLst/>
          </a:prstGeom>
          <a:ln w="38100"/>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a:off x="6443340" y="423972"/>
            <a:ext cx="1673526" cy="1375464"/>
            <a:chOff x="6229699" y="2668044"/>
            <a:chExt cx="2037480" cy="1355627"/>
          </a:xfrm>
        </p:grpSpPr>
        <p:sp>
          <p:nvSpPr>
            <p:cNvPr id="21"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TextBox 25"/>
            <p:cNvSpPr txBox="1"/>
            <p:nvPr/>
          </p:nvSpPr>
          <p:spPr>
            <a:xfrm>
              <a:off x="6303538" y="2949005"/>
              <a:ext cx="1856890" cy="738664"/>
            </a:xfrm>
            <a:prstGeom prst="rect">
              <a:avLst/>
            </a:prstGeom>
            <a:noFill/>
          </p:spPr>
          <p:txBody>
            <a:bodyPr wrap="square" rtlCol="0">
              <a:spAutoFit/>
            </a:bodyPr>
            <a:lstStyle/>
            <a:p>
              <a:pPr algn="ctr"/>
              <a:r>
                <a:rPr lang="en-US" dirty="0" smtClean="0">
                  <a:solidFill>
                    <a:srgbClr val="1C4587"/>
                  </a:solidFill>
                </a:rPr>
                <a:t>NP</a:t>
              </a:r>
              <a:r>
                <a:rPr lang="en-US" baseline="-25000" dirty="0" smtClean="0">
                  <a:solidFill>
                    <a:srgbClr val="1C4587"/>
                  </a:solidFill>
                </a:rPr>
                <a:t>1</a:t>
              </a:r>
              <a:r>
                <a:rPr lang="en-US" dirty="0" smtClean="0">
                  <a:solidFill>
                    <a:srgbClr val="1C4587"/>
                  </a:solidFill>
                </a:rPr>
                <a:t>, NP</a:t>
              </a:r>
              <a:r>
                <a:rPr lang="en-US" baseline="-25000" dirty="0" smtClean="0">
                  <a:solidFill>
                    <a:srgbClr val="1C4587"/>
                  </a:solidFill>
                </a:rPr>
                <a:t>2,</a:t>
              </a:r>
              <a:r>
                <a:rPr lang="en-US" dirty="0" smtClean="0">
                  <a:solidFill>
                    <a:srgbClr val="1C4587"/>
                  </a:solidFill>
                </a:rPr>
                <a:t> &amp; NP</a:t>
              </a:r>
              <a:r>
                <a:rPr lang="en-US" baseline="-25000" dirty="0" smtClean="0">
                  <a:solidFill>
                    <a:srgbClr val="1C4587"/>
                  </a:solidFill>
                </a:rPr>
                <a:t>3</a:t>
              </a:r>
              <a:r>
                <a:rPr lang="en-US" dirty="0" smtClean="0">
                  <a:solidFill>
                    <a:srgbClr val="1C4587"/>
                  </a:solidFill>
                </a:rPr>
                <a:t> are all distinct nouns  </a:t>
              </a:r>
              <a:endParaRPr lang="en-US" dirty="0">
                <a:solidFill>
                  <a:srgbClr val="1C4587"/>
                </a:solidFill>
              </a:endParaRPr>
            </a:p>
          </p:txBody>
        </p:sp>
      </p:grpSp>
      <p:sp>
        <p:nvSpPr>
          <p:cNvPr id="27" name="Google Shape;68;p14"/>
          <p:cNvSpPr txBox="1">
            <a:spLocks/>
          </p:cNvSpPr>
          <p:nvPr/>
        </p:nvSpPr>
        <p:spPr>
          <a:xfrm>
            <a:off x="1924655" y="2273514"/>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C000"/>
                </a:solidFill>
              </a:rPr>
              <a:t>NP</a:t>
            </a:r>
            <a:r>
              <a:rPr lang="en-US" baseline="-25000" dirty="0" smtClean="0">
                <a:solidFill>
                  <a:srgbClr val="FFC000"/>
                </a:solidFill>
              </a:rPr>
              <a:t>3</a:t>
            </a:r>
            <a:r>
              <a:rPr lang="en-US" dirty="0" smtClean="0">
                <a:solidFill>
                  <a:srgbClr val="FFC000"/>
                </a:solidFill>
              </a:rPr>
              <a:t> is a Noun Phrase. It is the DIRECT OBJECT. </a:t>
            </a:r>
            <a:endParaRPr lang="en-US" dirty="0">
              <a:solidFill>
                <a:srgbClr val="FFC000"/>
              </a:solidFill>
            </a:endParaRPr>
          </a:p>
        </p:txBody>
      </p:sp>
      <p:sp>
        <p:nvSpPr>
          <p:cNvPr id="28" name="TextBox 27"/>
          <p:cNvSpPr txBox="1"/>
          <p:nvPr/>
        </p:nvSpPr>
        <p:spPr>
          <a:xfrm>
            <a:off x="4416227" y="3604457"/>
            <a:ext cx="939452"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NP</a:t>
            </a:r>
            <a:r>
              <a:rPr lang="en-US" sz="2400" baseline="-25000" dirty="0">
                <a:solidFill>
                  <a:srgbClr val="7030A0"/>
                </a:solidFill>
                <a:latin typeface="Arial" panose="020B0604020202020204" pitchFamily="34" charset="0"/>
                <a:cs typeface="Arial" panose="020B0604020202020204" pitchFamily="34" charset="0"/>
              </a:rPr>
              <a:t>2</a:t>
            </a:r>
          </a:p>
        </p:txBody>
      </p:sp>
      <p:cxnSp>
        <p:nvCxnSpPr>
          <p:cNvPr id="29" name="Straight Connector 28"/>
          <p:cNvCxnSpPr/>
          <p:nvPr/>
        </p:nvCxnSpPr>
        <p:spPr>
          <a:xfrm>
            <a:off x="4205651" y="4052870"/>
            <a:ext cx="119831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flipV="1">
            <a:off x="3631096" y="3369498"/>
            <a:ext cx="574555" cy="696624"/>
          </a:xfrm>
          <a:prstGeom prst="line">
            <a:avLst/>
          </a:prstGeom>
          <a:ln w="38100"/>
        </p:spPr>
        <p:style>
          <a:lnRef idx="1">
            <a:schemeClr val="dk1"/>
          </a:lnRef>
          <a:fillRef idx="0">
            <a:schemeClr val="dk1"/>
          </a:fillRef>
          <a:effectRef idx="0">
            <a:schemeClr val="dk1"/>
          </a:effectRef>
          <a:fontRef idx="minor">
            <a:schemeClr val="tx1"/>
          </a:fontRef>
        </p:style>
      </p:cxnSp>
      <p:sp>
        <p:nvSpPr>
          <p:cNvPr id="30" name="TextBox 29"/>
          <p:cNvSpPr txBox="1"/>
          <p:nvPr/>
        </p:nvSpPr>
        <p:spPr>
          <a:xfrm rot="3135914">
            <a:off x="3837317" y="3439473"/>
            <a:ext cx="680302"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(to)</a:t>
            </a:r>
            <a:endParaRPr lang="en-US" sz="2400" baseline="-25000" dirty="0">
              <a:solidFill>
                <a:srgbClr val="7030A0"/>
              </a:solidFill>
              <a:latin typeface="Arial" panose="020B0604020202020204" pitchFamily="34" charset="0"/>
              <a:cs typeface="Arial" panose="020B0604020202020204" pitchFamily="34" charset="0"/>
            </a:endParaRPr>
          </a:p>
        </p:txBody>
      </p:sp>
      <p:grpSp>
        <p:nvGrpSpPr>
          <p:cNvPr id="31" name="Group 30"/>
          <p:cNvGrpSpPr/>
          <p:nvPr/>
        </p:nvGrpSpPr>
        <p:grpSpPr>
          <a:xfrm>
            <a:off x="0" y="3536389"/>
            <a:ext cx="3048969" cy="1604235"/>
            <a:chOff x="-59184" y="3537396"/>
            <a:chExt cx="3048969" cy="1604235"/>
          </a:xfrm>
        </p:grpSpPr>
        <p:pic>
          <p:nvPicPr>
            <p:cNvPr id="32" name="Picture 31"/>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3" name="Rounded Rectangular Callout 32"/>
            <p:cNvSpPr/>
            <p:nvPr/>
          </p:nvSpPr>
          <p:spPr>
            <a:xfrm>
              <a:off x="1296617" y="3537396"/>
              <a:ext cx="1693168" cy="767943"/>
            </a:xfrm>
            <a:prstGeom prst="wedgeRoundRectCallout">
              <a:avLst>
                <a:gd name="adj1" fmla="val -63240"/>
                <a:gd name="adj2" fmla="val 54909"/>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The Indirect Object is essentially a Prep Phrase with “to” or “for” omitted.</a:t>
              </a:r>
              <a:endParaRPr lang="en-US" sz="1200" dirty="0"/>
            </a:p>
          </p:txBody>
        </p:sp>
      </p:grpSp>
    </p:spTree>
    <p:extLst>
      <p:ext uri="{BB962C8B-B14F-4D97-AF65-F5344CB8AC3E}">
        <p14:creationId xmlns:p14="http://schemas.microsoft.com/office/powerpoint/2010/main" val="655884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30"/>
                                        </p:tgtEl>
                                        <p:attrNameLst>
                                          <p:attrName>ppt_x</p:attrName>
                                        </p:attrNameLst>
                                      </p:cBhvr>
                                      <p:tavLst>
                                        <p:tav tm="0">
                                          <p:val>
                                            <p:strVal val="ppt_x"/>
                                          </p:val>
                                        </p:tav>
                                        <p:tav tm="100000">
                                          <p:val>
                                            <p:strVal val="ppt_x"/>
                                          </p:val>
                                        </p:tav>
                                      </p:tavLst>
                                    </p:anim>
                                    <p:anim calcmode="lin" valueType="num">
                                      <p:cBhvr additive="base">
                                        <p:cTn id="7" dur="500"/>
                                        <p:tgtEl>
                                          <p:spTgt spid="30"/>
                                        </p:tgtEl>
                                        <p:attrNameLst>
                                          <p:attrName>ppt_y</p:attrName>
                                        </p:attrNameLst>
                                      </p:cBhvr>
                                      <p:tavLst>
                                        <p:tav tm="0">
                                          <p:val>
                                            <p:strVal val="ppt_y"/>
                                          </p:val>
                                        </p:tav>
                                        <p:tav tm="100000">
                                          <p:val>
                                            <p:strVal val="1+ppt_h/2"/>
                                          </p:val>
                                        </p:tav>
                                      </p:tavLst>
                                    </p:anim>
                                    <p:set>
                                      <p:cBhvr>
                                        <p:cTn id="8"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VIII: </a:t>
            </a:r>
            <a:r>
              <a:rPr lang="en" dirty="0" smtClean="0">
                <a:solidFill>
                  <a:srgbClr val="FF0000"/>
                </a:solidFill>
              </a:rPr>
              <a:t>NP</a:t>
            </a:r>
            <a:r>
              <a:rPr lang="en" baseline="-25000" dirty="0" smtClean="0">
                <a:solidFill>
                  <a:srgbClr val="FF0000"/>
                </a:solidFill>
              </a:rPr>
              <a:t>1</a:t>
            </a:r>
            <a:r>
              <a:rPr lang="en" dirty="0" smtClean="0"/>
              <a:t> – </a:t>
            </a:r>
            <a:r>
              <a:rPr lang="en" dirty="0" smtClean="0">
                <a:solidFill>
                  <a:srgbClr val="00B050"/>
                </a:solidFill>
              </a:rPr>
              <a:t>V-tr </a:t>
            </a:r>
            <a:r>
              <a:rPr lang="en" dirty="0" smtClean="0"/>
              <a:t>– </a:t>
            </a:r>
            <a:r>
              <a:rPr lang="en" dirty="0" smtClean="0">
                <a:solidFill>
                  <a:srgbClr val="7030A0"/>
                </a:solidFill>
              </a:rPr>
              <a:t>NP</a:t>
            </a:r>
            <a:r>
              <a:rPr lang="en" baseline="-25000" dirty="0" smtClean="0">
                <a:solidFill>
                  <a:srgbClr val="7030A0"/>
                </a:solidFill>
              </a:rPr>
              <a:t>2</a:t>
            </a:r>
            <a:r>
              <a:rPr lang="en" dirty="0" smtClean="0">
                <a:solidFill>
                  <a:srgbClr val="7030A0"/>
                </a:solidFill>
              </a:rPr>
              <a:t> </a:t>
            </a:r>
            <a:r>
              <a:rPr lang="en" dirty="0"/>
              <a:t>– </a:t>
            </a:r>
            <a:r>
              <a:rPr lang="en" dirty="0" smtClean="0">
                <a:solidFill>
                  <a:srgbClr val="FFC000"/>
                </a:solidFill>
              </a:rPr>
              <a:t>NP</a:t>
            </a:r>
            <a:r>
              <a:rPr lang="en" baseline="-25000" dirty="0" smtClean="0">
                <a:solidFill>
                  <a:srgbClr val="FFC000"/>
                </a:solidFill>
              </a:rPr>
              <a:t>3</a:t>
            </a:r>
            <a:r>
              <a:rPr lang="en" dirty="0" smtClean="0">
                <a:solidFill>
                  <a:srgbClr val="7030A0"/>
                </a:solidFill>
              </a:rPr>
              <a:t> </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355429" y="2752038"/>
            <a:ext cx="12526"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735925" y="2849762"/>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V-</a:t>
            </a:r>
            <a:r>
              <a:rPr lang="en-US" sz="2400" dirty="0" err="1" smtClean="0">
                <a:solidFill>
                  <a:srgbClr val="00B050"/>
                </a:solidFill>
                <a:latin typeface="Arial" panose="020B0604020202020204" pitchFamily="34" charset="0"/>
                <a:cs typeface="Arial" panose="020B0604020202020204" pitchFamily="34" charset="0"/>
              </a:rPr>
              <a:t>tr</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535747" y="2863234"/>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r>
              <a:rPr lang="en-US" sz="2400" baseline="-25000" dirty="0" smtClean="0">
                <a:solidFill>
                  <a:srgbClr val="FF0000"/>
                </a:solidFill>
                <a:latin typeface="Arial" panose="020B0604020202020204" pitchFamily="34" charset="0"/>
                <a:cs typeface="Arial" panose="020B0604020202020204" pitchFamily="34" charset="0"/>
              </a:rPr>
              <a:t>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58236"/>
            <a:ext cx="5152548"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a:t>
            </a:r>
            <a:r>
              <a:rPr lang="en-US" baseline="-25000" dirty="0" smtClean="0">
                <a:solidFill>
                  <a:srgbClr val="FF0000"/>
                </a:solidFill>
              </a:rPr>
              <a:t>1</a:t>
            </a:r>
            <a:r>
              <a:rPr lang="en-US" dirty="0" smtClean="0">
                <a:solidFill>
                  <a:srgbClr val="FF0000"/>
                </a:solidFill>
              </a:rPr>
              <a:t> is a Noun Phrase. It is the SUBJECT. </a:t>
            </a:r>
            <a:endParaRPr lang="en-US" dirty="0">
              <a:solidFill>
                <a:srgbClr val="FF0000"/>
              </a:solidFill>
            </a:endParaRPr>
          </a:p>
        </p:txBody>
      </p:sp>
      <p:sp>
        <p:nvSpPr>
          <p:cNvPr id="17" name="Google Shape;68;p14"/>
          <p:cNvSpPr txBox="1">
            <a:spLocks/>
          </p:cNvSpPr>
          <p:nvPr/>
        </p:nvSpPr>
        <p:spPr>
          <a:xfrm>
            <a:off x="1924656" y="1404028"/>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V-</a:t>
            </a:r>
            <a:r>
              <a:rPr lang="en-US" dirty="0" err="1" smtClean="0">
                <a:solidFill>
                  <a:srgbClr val="00B050"/>
                </a:solidFill>
              </a:rPr>
              <a:t>tr</a:t>
            </a:r>
            <a:r>
              <a:rPr lang="en-US" dirty="0" smtClean="0">
                <a:solidFill>
                  <a:srgbClr val="00B050"/>
                </a:solidFill>
              </a:rPr>
              <a:t> is a transitive verb.</a:t>
            </a:r>
            <a:endParaRPr lang="en-US" dirty="0">
              <a:solidFill>
                <a:srgbClr val="00B050"/>
              </a:solidFill>
            </a:endParaRPr>
          </a:p>
        </p:txBody>
      </p:sp>
      <p:grpSp>
        <p:nvGrpSpPr>
          <p:cNvPr id="12" name="Group 11"/>
          <p:cNvGrpSpPr/>
          <p:nvPr/>
        </p:nvGrpSpPr>
        <p:grpSpPr>
          <a:xfrm>
            <a:off x="6393372" y="3020854"/>
            <a:ext cx="2721026" cy="2153314"/>
            <a:chOff x="6406742" y="3484237"/>
            <a:chExt cx="2721026" cy="2153314"/>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4" y="4090890"/>
              <a:ext cx="1383854" cy="1546661"/>
            </a:xfrm>
            <a:prstGeom prst="rect">
              <a:avLst/>
            </a:prstGeom>
          </p:spPr>
        </p:pic>
        <p:sp>
          <p:nvSpPr>
            <p:cNvPr id="5" name="Rounded Rectangular Callout 4"/>
            <p:cNvSpPr/>
            <p:nvPr/>
          </p:nvSpPr>
          <p:spPr>
            <a:xfrm>
              <a:off x="6406742" y="3484237"/>
              <a:ext cx="1631558" cy="1043108"/>
            </a:xfrm>
            <a:prstGeom prst="wedgeRoundRectCallout">
              <a:avLst>
                <a:gd name="adj1" fmla="val 49275"/>
                <a:gd name="adj2" fmla="val 8743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You have three options: #2 write an X for the missing word. </a:t>
              </a:r>
              <a:endParaRPr lang="en-US" sz="1200" dirty="0"/>
            </a:p>
          </p:txBody>
        </p:sp>
      </p:grpSp>
      <p:sp>
        <p:nvSpPr>
          <p:cNvPr id="15" name="Google Shape;68;p14"/>
          <p:cNvSpPr txBox="1">
            <a:spLocks/>
          </p:cNvSpPr>
          <p:nvPr/>
        </p:nvSpPr>
        <p:spPr>
          <a:xfrm>
            <a:off x="1924656" y="1810131"/>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7030A0"/>
                </a:solidFill>
              </a:rPr>
              <a:t>NP</a:t>
            </a:r>
            <a:r>
              <a:rPr lang="en-US" baseline="-25000" dirty="0" smtClean="0">
                <a:solidFill>
                  <a:srgbClr val="7030A0"/>
                </a:solidFill>
              </a:rPr>
              <a:t>2</a:t>
            </a:r>
            <a:r>
              <a:rPr lang="en-US" dirty="0" smtClean="0">
                <a:solidFill>
                  <a:srgbClr val="7030A0"/>
                </a:solidFill>
              </a:rPr>
              <a:t> is a Noun Phrase. It is the INDIRECT OBJECT. </a:t>
            </a:r>
            <a:endParaRPr lang="en-US" dirty="0">
              <a:solidFill>
                <a:srgbClr val="7030A0"/>
              </a:solidFill>
            </a:endParaRPr>
          </a:p>
        </p:txBody>
      </p:sp>
      <p:sp>
        <p:nvSpPr>
          <p:cNvPr id="18" name="TextBox 17"/>
          <p:cNvSpPr txBox="1"/>
          <p:nvPr/>
        </p:nvSpPr>
        <p:spPr>
          <a:xfrm>
            <a:off x="4984629" y="2863233"/>
            <a:ext cx="939452"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NP</a:t>
            </a:r>
            <a:r>
              <a:rPr lang="en-US" sz="2400" baseline="-25000" dirty="0" smtClean="0">
                <a:solidFill>
                  <a:srgbClr val="FFC000"/>
                </a:solidFill>
                <a:latin typeface="Arial" panose="020B0604020202020204" pitchFamily="34" charset="0"/>
                <a:cs typeface="Arial" panose="020B0604020202020204" pitchFamily="34" charset="0"/>
              </a:rPr>
              <a:t>3</a:t>
            </a:r>
            <a:endParaRPr lang="en-US" sz="2400" baseline="-25000" dirty="0">
              <a:solidFill>
                <a:srgbClr val="FFC000"/>
              </a:solidFill>
              <a:latin typeface="Arial" panose="020B0604020202020204" pitchFamily="34" charset="0"/>
              <a:cs typeface="Arial" panose="020B0604020202020204" pitchFamily="34" charset="0"/>
            </a:endParaRPr>
          </a:p>
        </p:txBody>
      </p:sp>
      <p:cxnSp>
        <p:nvCxnSpPr>
          <p:cNvPr id="19" name="Straight Connector 18"/>
          <p:cNvCxnSpPr/>
          <p:nvPr/>
        </p:nvCxnSpPr>
        <p:spPr>
          <a:xfrm flipH="1">
            <a:off x="4834285" y="2752038"/>
            <a:ext cx="0" cy="594360"/>
          </a:xfrm>
          <a:prstGeom prst="line">
            <a:avLst/>
          </a:prstGeom>
          <a:ln w="38100"/>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a:off x="6443340" y="423972"/>
            <a:ext cx="1673526" cy="1375464"/>
            <a:chOff x="6229699" y="2668044"/>
            <a:chExt cx="2037480" cy="1355627"/>
          </a:xfrm>
        </p:grpSpPr>
        <p:sp>
          <p:nvSpPr>
            <p:cNvPr id="21"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TextBox 25"/>
            <p:cNvSpPr txBox="1"/>
            <p:nvPr/>
          </p:nvSpPr>
          <p:spPr>
            <a:xfrm>
              <a:off x="6303538" y="2949005"/>
              <a:ext cx="1856890" cy="738664"/>
            </a:xfrm>
            <a:prstGeom prst="rect">
              <a:avLst/>
            </a:prstGeom>
            <a:noFill/>
          </p:spPr>
          <p:txBody>
            <a:bodyPr wrap="square" rtlCol="0">
              <a:spAutoFit/>
            </a:bodyPr>
            <a:lstStyle/>
            <a:p>
              <a:pPr algn="ctr"/>
              <a:r>
                <a:rPr lang="en-US" dirty="0" smtClean="0">
                  <a:solidFill>
                    <a:srgbClr val="1C4587"/>
                  </a:solidFill>
                </a:rPr>
                <a:t>NP</a:t>
              </a:r>
              <a:r>
                <a:rPr lang="en-US" baseline="-25000" dirty="0" smtClean="0">
                  <a:solidFill>
                    <a:srgbClr val="1C4587"/>
                  </a:solidFill>
                </a:rPr>
                <a:t>1</a:t>
              </a:r>
              <a:r>
                <a:rPr lang="en-US" dirty="0" smtClean="0">
                  <a:solidFill>
                    <a:srgbClr val="1C4587"/>
                  </a:solidFill>
                </a:rPr>
                <a:t>, NP</a:t>
              </a:r>
              <a:r>
                <a:rPr lang="en-US" baseline="-25000" dirty="0" smtClean="0">
                  <a:solidFill>
                    <a:srgbClr val="1C4587"/>
                  </a:solidFill>
                </a:rPr>
                <a:t>2,</a:t>
              </a:r>
              <a:r>
                <a:rPr lang="en-US" dirty="0" smtClean="0">
                  <a:solidFill>
                    <a:srgbClr val="1C4587"/>
                  </a:solidFill>
                </a:rPr>
                <a:t> &amp; NP</a:t>
              </a:r>
              <a:r>
                <a:rPr lang="en-US" baseline="-25000" dirty="0" smtClean="0">
                  <a:solidFill>
                    <a:srgbClr val="1C4587"/>
                  </a:solidFill>
                </a:rPr>
                <a:t>3</a:t>
              </a:r>
              <a:r>
                <a:rPr lang="en-US" dirty="0" smtClean="0">
                  <a:solidFill>
                    <a:srgbClr val="1C4587"/>
                  </a:solidFill>
                </a:rPr>
                <a:t> are all distinct nouns  </a:t>
              </a:r>
              <a:endParaRPr lang="en-US" dirty="0">
                <a:solidFill>
                  <a:srgbClr val="1C4587"/>
                </a:solidFill>
              </a:endParaRPr>
            </a:p>
          </p:txBody>
        </p:sp>
      </p:grpSp>
      <p:sp>
        <p:nvSpPr>
          <p:cNvPr id="27" name="Google Shape;68;p14"/>
          <p:cNvSpPr txBox="1">
            <a:spLocks/>
          </p:cNvSpPr>
          <p:nvPr/>
        </p:nvSpPr>
        <p:spPr>
          <a:xfrm>
            <a:off x="1924655" y="2273514"/>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C000"/>
                </a:solidFill>
              </a:rPr>
              <a:t>NP</a:t>
            </a:r>
            <a:r>
              <a:rPr lang="en-US" baseline="-25000" dirty="0" smtClean="0">
                <a:solidFill>
                  <a:srgbClr val="FFC000"/>
                </a:solidFill>
              </a:rPr>
              <a:t>3</a:t>
            </a:r>
            <a:r>
              <a:rPr lang="en-US" dirty="0" smtClean="0">
                <a:solidFill>
                  <a:srgbClr val="FFC000"/>
                </a:solidFill>
              </a:rPr>
              <a:t> is a Noun Phrase. It is the DIRECT OBJECT. </a:t>
            </a:r>
            <a:endParaRPr lang="en-US" dirty="0">
              <a:solidFill>
                <a:srgbClr val="FFC000"/>
              </a:solidFill>
            </a:endParaRPr>
          </a:p>
        </p:txBody>
      </p:sp>
      <p:sp>
        <p:nvSpPr>
          <p:cNvPr id="28" name="TextBox 27"/>
          <p:cNvSpPr txBox="1"/>
          <p:nvPr/>
        </p:nvSpPr>
        <p:spPr>
          <a:xfrm>
            <a:off x="4416227" y="3604457"/>
            <a:ext cx="939452"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NP</a:t>
            </a:r>
            <a:r>
              <a:rPr lang="en-US" sz="2400" baseline="-25000" dirty="0">
                <a:solidFill>
                  <a:srgbClr val="7030A0"/>
                </a:solidFill>
                <a:latin typeface="Arial" panose="020B0604020202020204" pitchFamily="34" charset="0"/>
                <a:cs typeface="Arial" panose="020B0604020202020204" pitchFamily="34" charset="0"/>
              </a:rPr>
              <a:t>2</a:t>
            </a:r>
          </a:p>
        </p:txBody>
      </p:sp>
      <p:cxnSp>
        <p:nvCxnSpPr>
          <p:cNvPr id="29" name="Straight Connector 28"/>
          <p:cNvCxnSpPr/>
          <p:nvPr/>
        </p:nvCxnSpPr>
        <p:spPr>
          <a:xfrm>
            <a:off x="4205651" y="4052870"/>
            <a:ext cx="119831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flipV="1">
            <a:off x="3631096" y="3369498"/>
            <a:ext cx="574555" cy="696624"/>
          </a:xfrm>
          <a:prstGeom prst="line">
            <a:avLst/>
          </a:prstGeom>
          <a:ln w="38100"/>
        </p:spPr>
        <p:style>
          <a:lnRef idx="1">
            <a:schemeClr val="dk1"/>
          </a:lnRef>
          <a:fillRef idx="0">
            <a:schemeClr val="dk1"/>
          </a:fillRef>
          <a:effectRef idx="0">
            <a:schemeClr val="dk1"/>
          </a:effectRef>
          <a:fontRef idx="minor">
            <a:schemeClr val="tx1"/>
          </a:fontRef>
        </p:style>
      </p:cxnSp>
      <p:sp>
        <p:nvSpPr>
          <p:cNvPr id="30" name="TextBox 29"/>
          <p:cNvSpPr txBox="1"/>
          <p:nvPr/>
        </p:nvSpPr>
        <p:spPr>
          <a:xfrm rot="3135914">
            <a:off x="3893647" y="3508742"/>
            <a:ext cx="531184" cy="461665"/>
          </a:xfrm>
          <a:prstGeom prst="rect">
            <a:avLst/>
          </a:prstGeom>
          <a:noFill/>
        </p:spPr>
        <p:txBody>
          <a:bodyPr wrap="square" rtlCol="0">
            <a:spAutoFit/>
          </a:bodyPr>
          <a:lstStyle/>
          <a:p>
            <a:r>
              <a:rPr lang="en-US" sz="2400" dirty="0">
                <a:solidFill>
                  <a:srgbClr val="7030A0"/>
                </a:solidFill>
                <a:latin typeface="Arial" panose="020B0604020202020204" pitchFamily="34" charset="0"/>
                <a:cs typeface="Arial" panose="020B0604020202020204" pitchFamily="34" charset="0"/>
              </a:rPr>
              <a:t>X</a:t>
            </a:r>
            <a:endParaRPr lang="en-US" sz="2400" baseline="-25000" dirty="0">
              <a:solidFill>
                <a:srgbClr val="7030A0"/>
              </a:solidFill>
              <a:latin typeface="Arial" panose="020B0604020202020204" pitchFamily="34" charset="0"/>
              <a:cs typeface="Arial" panose="020B0604020202020204" pitchFamily="34" charset="0"/>
            </a:endParaRPr>
          </a:p>
        </p:txBody>
      </p:sp>
      <p:grpSp>
        <p:nvGrpSpPr>
          <p:cNvPr id="31" name="Group 30"/>
          <p:cNvGrpSpPr/>
          <p:nvPr/>
        </p:nvGrpSpPr>
        <p:grpSpPr>
          <a:xfrm>
            <a:off x="0" y="3536389"/>
            <a:ext cx="3048969" cy="1604235"/>
            <a:chOff x="-59184" y="3537396"/>
            <a:chExt cx="3048969" cy="1604235"/>
          </a:xfrm>
        </p:grpSpPr>
        <p:pic>
          <p:nvPicPr>
            <p:cNvPr id="32" name="Picture 31"/>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3" name="Rounded Rectangular Callout 32"/>
            <p:cNvSpPr/>
            <p:nvPr/>
          </p:nvSpPr>
          <p:spPr>
            <a:xfrm>
              <a:off x="1296617" y="3537396"/>
              <a:ext cx="1693168" cy="767943"/>
            </a:xfrm>
            <a:prstGeom prst="wedgeRoundRectCallout">
              <a:avLst>
                <a:gd name="adj1" fmla="val -63240"/>
                <a:gd name="adj2" fmla="val 54909"/>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The Indirect Object is essentially a Prep Phrase with “to” or “for” omitted.</a:t>
              </a:r>
              <a:endParaRPr lang="en-US" sz="1200" dirty="0"/>
            </a:p>
          </p:txBody>
        </p:sp>
      </p:grpSp>
    </p:spTree>
    <p:extLst>
      <p:ext uri="{BB962C8B-B14F-4D97-AF65-F5344CB8AC3E}">
        <p14:creationId xmlns:p14="http://schemas.microsoft.com/office/powerpoint/2010/main" val="1623795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30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VIII: </a:t>
            </a:r>
            <a:r>
              <a:rPr lang="en" dirty="0" smtClean="0">
                <a:solidFill>
                  <a:srgbClr val="FF0000"/>
                </a:solidFill>
              </a:rPr>
              <a:t>NP</a:t>
            </a:r>
            <a:r>
              <a:rPr lang="en" baseline="-25000" dirty="0" smtClean="0">
                <a:solidFill>
                  <a:srgbClr val="FF0000"/>
                </a:solidFill>
              </a:rPr>
              <a:t>1</a:t>
            </a:r>
            <a:r>
              <a:rPr lang="en" dirty="0" smtClean="0"/>
              <a:t> – </a:t>
            </a:r>
            <a:r>
              <a:rPr lang="en" dirty="0" smtClean="0">
                <a:solidFill>
                  <a:srgbClr val="00B050"/>
                </a:solidFill>
              </a:rPr>
              <a:t>V-tr </a:t>
            </a:r>
            <a:r>
              <a:rPr lang="en" dirty="0" smtClean="0"/>
              <a:t>– </a:t>
            </a:r>
            <a:r>
              <a:rPr lang="en" dirty="0" smtClean="0">
                <a:solidFill>
                  <a:srgbClr val="7030A0"/>
                </a:solidFill>
              </a:rPr>
              <a:t>NP</a:t>
            </a:r>
            <a:r>
              <a:rPr lang="en" baseline="-25000" dirty="0" smtClean="0">
                <a:solidFill>
                  <a:srgbClr val="7030A0"/>
                </a:solidFill>
              </a:rPr>
              <a:t>2</a:t>
            </a:r>
            <a:r>
              <a:rPr lang="en" dirty="0" smtClean="0">
                <a:solidFill>
                  <a:srgbClr val="7030A0"/>
                </a:solidFill>
              </a:rPr>
              <a:t> </a:t>
            </a:r>
            <a:r>
              <a:rPr lang="en" dirty="0"/>
              <a:t>– </a:t>
            </a:r>
            <a:r>
              <a:rPr lang="en" dirty="0" smtClean="0">
                <a:solidFill>
                  <a:srgbClr val="FFC000"/>
                </a:solidFill>
              </a:rPr>
              <a:t>NP</a:t>
            </a:r>
            <a:r>
              <a:rPr lang="en" baseline="-25000" dirty="0" smtClean="0">
                <a:solidFill>
                  <a:srgbClr val="FFC000"/>
                </a:solidFill>
              </a:rPr>
              <a:t>3</a:t>
            </a:r>
            <a:r>
              <a:rPr lang="en" dirty="0" smtClean="0">
                <a:solidFill>
                  <a:srgbClr val="7030A0"/>
                </a:solidFill>
              </a:rPr>
              <a:t> </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355429" y="2752038"/>
            <a:ext cx="12526"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735925" y="2849762"/>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V-</a:t>
            </a:r>
            <a:r>
              <a:rPr lang="en-US" sz="2400" dirty="0" err="1" smtClean="0">
                <a:solidFill>
                  <a:srgbClr val="00B050"/>
                </a:solidFill>
                <a:latin typeface="Arial" panose="020B0604020202020204" pitchFamily="34" charset="0"/>
                <a:cs typeface="Arial" panose="020B0604020202020204" pitchFamily="34" charset="0"/>
              </a:rPr>
              <a:t>tr</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535747" y="2863234"/>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r>
              <a:rPr lang="en-US" sz="2400" baseline="-25000" dirty="0" smtClean="0">
                <a:solidFill>
                  <a:srgbClr val="FF0000"/>
                </a:solidFill>
                <a:latin typeface="Arial" panose="020B0604020202020204" pitchFamily="34" charset="0"/>
                <a:cs typeface="Arial" panose="020B0604020202020204" pitchFamily="34" charset="0"/>
              </a:rPr>
              <a:t>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58236"/>
            <a:ext cx="5152548"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a:t>
            </a:r>
            <a:r>
              <a:rPr lang="en-US" baseline="-25000" dirty="0" smtClean="0">
                <a:solidFill>
                  <a:srgbClr val="FF0000"/>
                </a:solidFill>
              </a:rPr>
              <a:t>1</a:t>
            </a:r>
            <a:r>
              <a:rPr lang="en-US" dirty="0" smtClean="0">
                <a:solidFill>
                  <a:srgbClr val="FF0000"/>
                </a:solidFill>
              </a:rPr>
              <a:t> is a Noun Phrase. It is the SUBJECT. </a:t>
            </a:r>
            <a:endParaRPr lang="en-US" dirty="0">
              <a:solidFill>
                <a:srgbClr val="FF0000"/>
              </a:solidFill>
            </a:endParaRPr>
          </a:p>
        </p:txBody>
      </p:sp>
      <p:sp>
        <p:nvSpPr>
          <p:cNvPr id="17" name="Google Shape;68;p14"/>
          <p:cNvSpPr txBox="1">
            <a:spLocks/>
          </p:cNvSpPr>
          <p:nvPr/>
        </p:nvSpPr>
        <p:spPr>
          <a:xfrm>
            <a:off x="1924656" y="1404028"/>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V-</a:t>
            </a:r>
            <a:r>
              <a:rPr lang="en-US" dirty="0" err="1" smtClean="0">
                <a:solidFill>
                  <a:srgbClr val="00B050"/>
                </a:solidFill>
              </a:rPr>
              <a:t>tr</a:t>
            </a:r>
            <a:r>
              <a:rPr lang="en-US" dirty="0" smtClean="0">
                <a:solidFill>
                  <a:srgbClr val="00B050"/>
                </a:solidFill>
              </a:rPr>
              <a:t> is a transitive verb.</a:t>
            </a:r>
            <a:endParaRPr lang="en-US" dirty="0">
              <a:solidFill>
                <a:srgbClr val="00B050"/>
              </a:solidFill>
            </a:endParaRPr>
          </a:p>
        </p:txBody>
      </p:sp>
      <p:grpSp>
        <p:nvGrpSpPr>
          <p:cNvPr id="12" name="Group 11"/>
          <p:cNvGrpSpPr/>
          <p:nvPr/>
        </p:nvGrpSpPr>
        <p:grpSpPr>
          <a:xfrm>
            <a:off x="6393372" y="3020854"/>
            <a:ext cx="2721026" cy="2153314"/>
            <a:chOff x="6406742" y="3484237"/>
            <a:chExt cx="2721026" cy="2153314"/>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4" y="4090890"/>
              <a:ext cx="1383854" cy="1546661"/>
            </a:xfrm>
            <a:prstGeom prst="rect">
              <a:avLst/>
            </a:prstGeom>
          </p:spPr>
        </p:pic>
        <p:sp>
          <p:nvSpPr>
            <p:cNvPr id="5" name="Rounded Rectangular Callout 4"/>
            <p:cNvSpPr/>
            <p:nvPr/>
          </p:nvSpPr>
          <p:spPr>
            <a:xfrm>
              <a:off x="6406742" y="3484237"/>
              <a:ext cx="1631558" cy="1043108"/>
            </a:xfrm>
            <a:prstGeom prst="wedgeRoundRectCallout">
              <a:avLst>
                <a:gd name="adj1" fmla="val 49275"/>
                <a:gd name="adj2" fmla="val 8743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You have three options: #2 write an X for the missing word. </a:t>
              </a:r>
              <a:endParaRPr lang="en-US" sz="1200" dirty="0"/>
            </a:p>
          </p:txBody>
        </p:sp>
      </p:grpSp>
      <p:sp>
        <p:nvSpPr>
          <p:cNvPr id="15" name="Google Shape;68;p14"/>
          <p:cNvSpPr txBox="1">
            <a:spLocks/>
          </p:cNvSpPr>
          <p:nvPr/>
        </p:nvSpPr>
        <p:spPr>
          <a:xfrm>
            <a:off x="1924656" y="1810131"/>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7030A0"/>
                </a:solidFill>
              </a:rPr>
              <a:t>NP</a:t>
            </a:r>
            <a:r>
              <a:rPr lang="en-US" baseline="-25000" dirty="0" smtClean="0">
                <a:solidFill>
                  <a:srgbClr val="7030A0"/>
                </a:solidFill>
              </a:rPr>
              <a:t>2</a:t>
            </a:r>
            <a:r>
              <a:rPr lang="en-US" dirty="0" smtClean="0">
                <a:solidFill>
                  <a:srgbClr val="7030A0"/>
                </a:solidFill>
              </a:rPr>
              <a:t> is a Noun Phrase. It is the INDIRECT OBJECT. </a:t>
            </a:r>
            <a:endParaRPr lang="en-US" dirty="0">
              <a:solidFill>
                <a:srgbClr val="7030A0"/>
              </a:solidFill>
            </a:endParaRPr>
          </a:p>
        </p:txBody>
      </p:sp>
      <p:sp>
        <p:nvSpPr>
          <p:cNvPr id="18" name="TextBox 17"/>
          <p:cNvSpPr txBox="1"/>
          <p:nvPr/>
        </p:nvSpPr>
        <p:spPr>
          <a:xfrm>
            <a:off x="4984629" y="2863233"/>
            <a:ext cx="939452"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NP</a:t>
            </a:r>
            <a:r>
              <a:rPr lang="en-US" sz="2400" baseline="-25000" dirty="0" smtClean="0">
                <a:solidFill>
                  <a:srgbClr val="FFC000"/>
                </a:solidFill>
                <a:latin typeface="Arial" panose="020B0604020202020204" pitchFamily="34" charset="0"/>
                <a:cs typeface="Arial" panose="020B0604020202020204" pitchFamily="34" charset="0"/>
              </a:rPr>
              <a:t>3</a:t>
            </a:r>
            <a:endParaRPr lang="en-US" sz="2400" baseline="-25000" dirty="0">
              <a:solidFill>
                <a:srgbClr val="FFC000"/>
              </a:solidFill>
              <a:latin typeface="Arial" panose="020B0604020202020204" pitchFamily="34" charset="0"/>
              <a:cs typeface="Arial" panose="020B0604020202020204" pitchFamily="34" charset="0"/>
            </a:endParaRPr>
          </a:p>
        </p:txBody>
      </p:sp>
      <p:cxnSp>
        <p:nvCxnSpPr>
          <p:cNvPr id="19" name="Straight Connector 18"/>
          <p:cNvCxnSpPr/>
          <p:nvPr/>
        </p:nvCxnSpPr>
        <p:spPr>
          <a:xfrm flipH="1">
            <a:off x="4834285" y="2752038"/>
            <a:ext cx="0" cy="594360"/>
          </a:xfrm>
          <a:prstGeom prst="line">
            <a:avLst/>
          </a:prstGeom>
          <a:ln w="38100"/>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a:off x="6443340" y="423972"/>
            <a:ext cx="1673526" cy="1375464"/>
            <a:chOff x="6229699" y="2668044"/>
            <a:chExt cx="2037480" cy="1355627"/>
          </a:xfrm>
        </p:grpSpPr>
        <p:sp>
          <p:nvSpPr>
            <p:cNvPr id="21"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TextBox 25"/>
            <p:cNvSpPr txBox="1"/>
            <p:nvPr/>
          </p:nvSpPr>
          <p:spPr>
            <a:xfrm>
              <a:off x="6303538" y="2949005"/>
              <a:ext cx="1856890" cy="738664"/>
            </a:xfrm>
            <a:prstGeom prst="rect">
              <a:avLst/>
            </a:prstGeom>
            <a:noFill/>
          </p:spPr>
          <p:txBody>
            <a:bodyPr wrap="square" rtlCol="0">
              <a:spAutoFit/>
            </a:bodyPr>
            <a:lstStyle/>
            <a:p>
              <a:pPr algn="ctr"/>
              <a:r>
                <a:rPr lang="en-US" dirty="0" smtClean="0">
                  <a:solidFill>
                    <a:srgbClr val="1C4587"/>
                  </a:solidFill>
                </a:rPr>
                <a:t>NP</a:t>
              </a:r>
              <a:r>
                <a:rPr lang="en-US" baseline="-25000" dirty="0" smtClean="0">
                  <a:solidFill>
                    <a:srgbClr val="1C4587"/>
                  </a:solidFill>
                </a:rPr>
                <a:t>1</a:t>
              </a:r>
              <a:r>
                <a:rPr lang="en-US" dirty="0" smtClean="0">
                  <a:solidFill>
                    <a:srgbClr val="1C4587"/>
                  </a:solidFill>
                </a:rPr>
                <a:t>, NP</a:t>
              </a:r>
              <a:r>
                <a:rPr lang="en-US" baseline="-25000" dirty="0" smtClean="0">
                  <a:solidFill>
                    <a:srgbClr val="1C4587"/>
                  </a:solidFill>
                </a:rPr>
                <a:t>2,</a:t>
              </a:r>
              <a:r>
                <a:rPr lang="en-US" dirty="0" smtClean="0">
                  <a:solidFill>
                    <a:srgbClr val="1C4587"/>
                  </a:solidFill>
                </a:rPr>
                <a:t> &amp; NP</a:t>
              </a:r>
              <a:r>
                <a:rPr lang="en-US" baseline="-25000" dirty="0" smtClean="0">
                  <a:solidFill>
                    <a:srgbClr val="1C4587"/>
                  </a:solidFill>
                </a:rPr>
                <a:t>3</a:t>
              </a:r>
              <a:r>
                <a:rPr lang="en-US" dirty="0" smtClean="0">
                  <a:solidFill>
                    <a:srgbClr val="1C4587"/>
                  </a:solidFill>
                </a:rPr>
                <a:t> are all distinct nouns  </a:t>
              </a:r>
              <a:endParaRPr lang="en-US" dirty="0">
                <a:solidFill>
                  <a:srgbClr val="1C4587"/>
                </a:solidFill>
              </a:endParaRPr>
            </a:p>
          </p:txBody>
        </p:sp>
      </p:grpSp>
      <p:sp>
        <p:nvSpPr>
          <p:cNvPr id="27" name="Google Shape;68;p14"/>
          <p:cNvSpPr txBox="1">
            <a:spLocks/>
          </p:cNvSpPr>
          <p:nvPr/>
        </p:nvSpPr>
        <p:spPr>
          <a:xfrm>
            <a:off x="1924655" y="2273514"/>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C000"/>
                </a:solidFill>
              </a:rPr>
              <a:t>NP</a:t>
            </a:r>
            <a:r>
              <a:rPr lang="en-US" baseline="-25000" dirty="0" smtClean="0">
                <a:solidFill>
                  <a:srgbClr val="FFC000"/>
                </a:solidFill>
              </a:rPr>
              <a:t>3</a:t>
            </a:r>
            <a:r>
              <a:rPr lang="en-US" dirty="0" smtClean="0">
                <a:solidFill>
                  <a:srgbClr val="FFC000"/>
                </a:solidFill>
              </a:rPr>
              <a:t> is a Noun Phrase. It is the DIRECT OBJECT. </a:t>
            </a:r>
            <a:endParaRPr lang="en-US" dirty="0">
              <a:solidFill>
                <a:srgbClr val="FFC000"/>
              </a:solidFill>
            </a:endParaRPr>
          </a:p>
        </p:txBody>
      </p:sp>
      <p:sp>
        <p:nvSpPr>
          <p:cNvPr id="28" name="TextBox 27"/>
          <p:cNvSpPr txBox="1"/>
          <p:nvPr/>
        </p:nvSpPr>
        <p:spPr>
          <a:xfrm>
            <a:off x="4416227" y="3604457"/>
            <a:ext cx="939452"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NP</a:t>
            </a:r>
            <a:r>
              <a:rPr lang="en-US" sz="2400" baseline="-25000" dirty="0">
                <a:solidFill>
                  <a:srgbClr val="7030A0"/>
                </a:solidFill>
                <a:latin typeface="Arial" panose="020B0604020202020204" pitchFamily="34" charset="0"/>
                <a:cs typeface="Arial" panose="020B0604020202020204" pitchFamily="34" charset="0"/>
              </a:rPr>
              <a:t>2</a:t>
            </a:r>
          </a:p>
        </p:txBody>
      </p:sp>
      <p:cxnSp>
        <p:nvCxnSpPr>
          <p:cNvPr id="29" name="Straight Connector 28"/>
          <p:cNvCxnSpPr/>
          <p:nvPr/>
        </p:nvCxnSpPr>
        <p:spPr>
          <a:xfrm>
            <a:off x="4205651" y="4052870"/>
            <a:ext cx="119831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flipV="1">
            <a:off x="3631096" y="3369498"/>
            <a:ext cx="574555" cy="696624"/>
          </a:xfrm>
          <a:prstGeom prst="line">
            <a:avLst/>
          </a:prstGeom>
          <a:ln w="38100"/>
        </p:spPr>
        <p:style>
          <a:lnRef idx="1">
            <a:schemeClr val="dk1"/>
          </a:lnRef>
          <a:fillRef idx="0">
            <a:schemeClr val="dk1"/>
          </a:fillRef>
          <a:effectRef idx="0">
            <a:schemeClr val="dk1"/>
          </a:effectRef>
          <a:fontRef idx="minor">
            <a:schemeClr val="tx1"/>
          </a:fontRef>
        </p:style>
      </p:cxnSp>
      <p:sp>
        <p:nvSpPr>
          <p:cNvPr id="30" name="TextBox 29"/>
          <p:cNvSpPr txBox="1"/>
          <p:nvPr/>
        </p:nvSpPr>
        <p:spPr>
          <a:xfrm rot="3135914">
            <a:off x="3893647" y="3508742"/>
            <a:ext cx="531184" cy="461665"/>
          </a:xfrm>
          <a:prstGeom prst="rect">
            <a:avLst/>
          </a:prstGeom>
          <a:noFill/>
        </p:spPr>
        <p:txBody>
          <a:bodyPr wrap="square" rtlCol="0">
            <a:spAutoFit/>
          </a:bodyPr>
          <a:lstStyle/>
          <a:p>
            <a:r>
              <a:rPr lang="en-US" sz="2400" dirty="0">
                <a:solidFill>
                  <a:srgbClr val="7030A0"/>
                </a:solidFill>
                <a:latin typeface="Arial" panose="020B0604020202020204" pitchFamily="34" charset="0"/>
                <a:cs typeface="Arial" panose="020B0604020202020204" pitchFamily="34" charset="0"/>
              </a:rPr>
              <a:t>X</a:t>
            </a:r>
            <a:endParaRPr lang="en-US" sz="2400" baseline="-25000" dirty="0">
              <a:solidFill>
                <a:srgbClr val="7030A0"/>
              </a:solidFill>
              <a:latin typeface="Arial" panose="020B0604020202020204" pitchFamily="34" charset="0"/>
              <a:cs typeface="Arial" panose="020B0604020202020204" pitchFamily="34" charset="0"/>
            </a:endParaRPr>
          </a:p>
        </p:txBody>
      </p:sp>
      <p:grpSp>
        <p:nvGrpSpPr>
          <p:cNvPr id="31" name="Group 30"/>
          <p:cNvGrpSpPr/>
          <p:nvPr/>
        </p:nvGrpSpPr>
        <p:grpSpPr>
          <a:xfrm>
            <a:off x="0" y="3536389"/>
            <a:ext cx="3048969" cy="1604235"/>
            <a:chOff x="-59184" y="3537396"/>
            <a:chExt cx="3048969" cy="1604235"/>
          </a:xfrm>
        </p:grpSpPr>
        <p:pic>
          <p:nvPicPr>
            <p:cNvPr id="32" name="Picture 31"/>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3" name="Rounded Rectangular Callout 32"/>
            <p:cNvSpPr/>
            <p:nvPr/>
          </p:nvSpPr>
          <p:spPr>
            <a:xfrm>
              <a:off x="1296617" y="3537396"/>
              <a:ext cx="1693168" cy="767943"/>
            </a:xfrm>
            <a:prstGeom prst="wedgeRoundRectCallout">
              <a:avLst>
                <a:gd name="adj1" fmla="val -63240"/>
                <a:gd name="adj2" fmla="val 54909"/>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The Indirect Object is essentially a Prep Phrase with “to” or “for” omitted.</a:t>
              </a:r>
              <a:endParaRPr lang="en-US" sz="1200" dirty="0"/>
            </a:p>
          </p:txBody>
        </p:sp>
      </p:grpSp>
    </p:spTree>
    <p:extLst>
      <p:ext uri="{BB962C8B-B14F-4D97-AF65-F5344CB8AC3E}">
        <p14:creationId xmlns:p14="http://schemas.microsoft.com/office/powerpoint/2010/main" val="507471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30"/>
                                        </p:tgtEl>
                                        <p:attrNameLst>
                                          <p:attrName>ppt_x</p:attrName>
                                        </p:attrNameLst>
                                      </p:cBhvr>
                                      <p:tavLst>
                                        <p:tav tm="0">
                                          <p:val>
                                            <p:strVal val="ppt_x"/>
                                          </p:val>
                                        </p:tav>
                                        <p:tav tm="100000">
                                          <p:val>
                                            <p:strVal val="ppt_x"/>
                                          </p:val>
                                        </p:tav>
                                      </p:tavLst>
                                    </p:anim>
                                    <p:anim calcmode="lin" valueType="num">
                                      <p:cBhvr additive="base">
                                        <p:cTn id="7" dur="500"/>
                                        <p:tgtEl>
                                          <p:spTgt spid="30"/>
                                        </p:tgtEl>
                                        <p:attrNameLst>
                                          <p:attrName>ppt_y</p:attrName>
                                        </p:attrNameLst>
                                      </p:cBhvr>
                                      <p:tavLst>
                                        <p:tav tm="0">
                                          <p:val>
                                            <p:strVal val="ppt_y"/>
                                          </p:val>
                                        </p:tav>
                                        <p:tav tm="100000">
                                          <p:val>
                                            <p:strVal val="1+ppt_h/2"/>
                                          </p:val>
                                        </p:tav>
                                      </p:tavLst>
                                    </p:anim>
                                    <p:set>
                                      <p:cBhvr>
                                        <p:cTn id="8"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VIII: </a:t>
            </a:r>
            <a:r>
              <a:rPr lang="en" dirty="0" smtClean="0">
                <a:solidFill>
                  <a:srgbClr val="FF0000"/>
                </a:solidFill>
              </a:rPr>
              <a:t>NP</a:t>
            </a:r>
            <a:r>
              <a:rPr lang="en" baseline="-25000" dirty="0" smtClean="0">
                <a:solidFill>
                  <a:srgbClr val="FF0000"/>
                </a:solidFill>
              </a:rPr>
              <a:t>1</a:t>
            </a:r>
            <a:r>
              <a:rPr lang="en" dirty="0" smtClean="0"/>
              <a:t> – </a:t>
            </a:r>
            <a:r>
              <a:rPr lang="en" dirty="0" smtClean="0">
                <a:solidFill>
                  <a:srgbClr val="00B050"/>
                </a:solidFill>
              </a:rPr>
              <a:t>V-tr </a:t>
            </a:r>
            <a:r>
              <a:rPr lang="en" dirty="0" smtClean="0"/>
              <a:t>– </a:t>
            </a:r>
            <a:r>
              <a:rPr lang="en" dirty="0" smtClean="0">
                <a:solidFill>
                  <a:srgbClr val="7030A0"/>
                </a:solidFill>
              </a:rPr>
              <a:t>NP</a:t>
            </a:r>
            <a:r>
              <a:rPr lang="en" baseline="-25000" dirty="0" smtClean="0">
                <a:solidFill>
                  <a:srgbClr val="7030A0"/>
                </a:solidFill>
              </a:rPr>
              <a:t>2</a:t>
            </a:r>
            <a:r>
              <a:rPr lang="en" dirty="0" smtClean="0">
                <a:solidFill>
                  <a:srgbClr val="7030A0"/>
                </a:solidFill>
              </a:rPr>
              <a:t> </a:t>
            </a:r>
            <a:r>
              <a:rPr lang="en" dirty="0"/>
              <a:t>– </a:t>
            </a:r>
            <a:r>
              <a:rPr lang="en" dirty="0" smtClean="0">
                <a:solidFill>
                  <a:srgbClr val="FFC000"/>
                </a:solidFill>
              </a:rPr>
              <a:t>NP</a:t>
            </a:r>
            <a:r>
              <a:rPr lang="en" baseline="-25000" dirty="0" smtClean="0">
                <a:solidFill>
                  <a:srgbClr val="FFC000"/>
                </a:solidFill>
              </a:rPr>
              <a:t>3</a:t>
            </a:r>
            <a:r>
              <a:rPr lang="en" dirty="0" smtClean="0">
                <a:solidFill>
                  <a:srgbClr val="7030A0"/>
                </a:solidFill>
              </a:rPr>
              <a:t> </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355429" y="2752038"/>
            <a:ext cx="12526"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735925" y="2849762"/>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V-</a:t>
            </a:r>
            <a:r>
              <a:rPr lang="en-US" sz="2400" dirty="0" err="1" smtClean="0">
                <a:solidFill>
                  <a:srgbClr val="00B050"/>
                </a:solidFill>
                <a:latin typeface="Arial" panose="020B0604020202020204" pitchFamily="34" charset="0"/>
                <a:cs typeface="Arial" panose="020B0604020202020204" pitchFamily="34" charset="0"/>
              </a:rPr>
              <a:t>tr</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535747" y="2863234"/>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r>
              <a:rPr lang="en-US" sz="2400" baseline="-25000" dirty="0" smtClean="0">
                <a:solidFill>
                  <a:srgbClr val="FF0000"/>
                </a:solidFill>
                <a:latin typeface="Arial" panose="020B0604020202020204" pitchFamily="34" charset="0"/>
                <a:cs typeface="Arial" panose="020B0604020202020204" pitchFamily="34" charset="0"/>
              </a:rPr>
              <a:t>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58236"/>
            <a:ext cx="5152548"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a:t>
            </a:r>
            <a:r>
              <a:rPr lang="en-US" baseline="-25000" dirty="0" smtClean="0">
                <a:solidFill>
                  <a:srgbClr val="FF0000"/>
                </a:solidFill>
              </a:rPr>
              <a:t>1</a:t>
            </a:r>
            <a:r>
              <a:rPr lang="en-US" dirty="0" smtClean="0">
                <a:solidFill>
                  <a:srgbClr val="FF0000"/>
                </a:solidFill>
              </a:rPr>
              <a:t> is a Noun Phrase. It is the SUBJECT. </a:t>
            </a:r>
            <a:endParaRPr lang="en-US" dirty="0">
              <a:solidFill>
                <a:srgbClr val="FF0000"/>
              </a:solidFill>
            </a:endParaRPr>
          </a:p>
        </p:txBody>
      </p:sp>
      <p:sp>
        <p:nvSpPr>
          <p:cNvPr id="17" name="Google Shape;68;p14"/>
          <p:cNvSpPr txBox="1">
            <a:spLocks/>
          </p:cNvSpPr>
          <p:nvPr/>
        </p:nvSpPr>
        <p:spPr>
          <a:xfrm>
            <a:off x="1924656" y="1404028"/>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V-</a:t>
            </a:r>
            <a:r>
              <a:rPr lang="en-US" dirty="0" err="1" smtClean="0">
                <a:solidFill>
                  <a:srgbClr val="00B050"/>
                </a:solidFill>
              </a:rPr>
              <a:t>tr</a:t>
            </a:r>
            <a:r>
              <a:rPr lang="en-US" dirty="0" smtClean="0">
                <a:solidFill>
                  <a:srgbClr val="00B050"/>
                </a:solidFill>
              </a:rPr>
              <a:t> is a transitive verb.</a:t>
            </a:r>
            <a:endParaRPr lang="en-US" dirty="0">
              <a:solidFill>
                <a:srgbClr val="00B050"/>
              </a:solidFill>
            </a:endParaRPr>
          </a:p>
        </p:txBody>
      </p:sp>
      <p:grpSp>
        <p:nvGrpSpPr>
          <p:cNvPr id="12" name="Group 11"/>
          <p:cNvGrpSpPr/>
          <p:nvPr/>
        </p:nvGrpSpPr>
        <p:grpSpPr>
          <a:xfrm>
            <a:off x="6393372" y="3020854"/>
            <a:ext cx="2721026" cy="2153314"/>
            <a:chOff x="6406742" y="3484237"/>
            <a:chExt cx="2721026" cy="2153314"/>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4" y="4090890"/>
              <a:ext cx="1383854" cy="1546661"/>
            </a:xfrm>
            <a:prstGeom prst="rect">
              <a:avLst/>
            </a:prstGeom>
          </p:spPr>
        </p:pic>
        <p:sp>
          <p:nvSpPr>
            <p:cNvPr id="5" name="Rounded Rectangular Callout 4"/>
            <p:cNvSpPr/>
            <p:nvPr/>
          </p:nvSpPr>
          <p:spPr>
            <a:xfrm>
              <a:off x="6406742" y="3484237"/>
              <a:ext cx="1631558" cy="1043108"/>
            </a:xfrm>
            <a:prstGeom prst="wedgeRoundRectCallout">
              <a:avLst>
                <a:gd name="adj1" fmla="val 49275"/>
                <a:gd name="adj2" fmla="val 8743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You have three options: #3 leave it blank.</a:t>
              </a:r>
              <a:endParaRPr lang="en-US" sz="1200" dirty="0"/>
            </a:p>
          </p:txBody>
        </p:sp>
      </p:grpSp>
      <p:sp>
        <p:nvSpPr>
          <p:cNvPr id="15" name="Google Shape;68;p14"/>
          <p:cNvSpPr txBox="1">
            <a:spLocks/>
          </p:cNvSpPr>
          <p:nvPr/>
        </p:nvSpPr>
        <p:spPr>
          <a:xfrm>
            <a:off x="1924656" y="1810131"/>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7030A0"/>
                </a:solidFill>
              </a:rPr>
              <a:t>NP</a:t>
            </a:r>
            <a:r>
              <a:rPr lang="en-US" baseline="-25000" dirty="0" smtClean="0">
                <a:solidFill>
                  <a:srgbClr val="7030A0"/>
                </a:solidFill>
              </a:rPr>
              <a:t>2</a:t>
            </a:r>
            <a:r>
              <a:rPr lang="en-US" dirty="0" smtClean="0">
                <a:solidFill>
                  <a:srgbClr val="7030A0"/>
                </a:solidFill>
              </a:rPr>
              <a:t> is a Noun Phrase. It is the INDIRECT OBJECT. </a:t>
            </a:r>
            <a:endParaRPr lang="en-US" dirty="0">
              <a:solidFill>
                <a:srgbClr val="7030A0"/>
              </a:solidFill>
            </a:endParaRPr>
          </a:p>
        </p:txBody>
      </p:sp>
      <p:sp>
        <p:nvSpPr>
          <p:cNvPr id="18" name="TextBox 17"/>
          <p:cNvSpPr txBox="1"/>
          <p:nvPr/>
        </p:nvSpPr>
        <p:spPr>
          <a:xfrm>
            <a:off x="4984629" y="2863233"/>
            <a:ext cx="939452"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NP</a:t>
            </a:r>
            <a:r>
              <a:rPr lang="en-US" sz="2400" baseline="-25000" dirty="0" smtClean="0">
                <a:solidFill>
                  <a:srgbClr val="FFC000"/>
                </a:solidFill>
                <a:latin typeface="Arial" panose="020B0604020202020204" pitchFamily="34" charset="0"/>
                <a:cs typeface="Arial" panose="020B0604020202020204" pitchFamily="34" charset="0"/>
              </a:rPr>
              <a:t>3</a:t>
            </a:r>
            <a:endParaRPr lang="en-US" sz="2400" baseline="-25000" dirty="0">
              <a:solidFill>
                <a:srgbClr val="FFC000"/>
              </a:solidFill>
              <a:latin typeface="Arial" panose="020B0604020202020204" pitchFamily="34" charset="0"/>
              <a:cs typeface="Arial" panose="020B0604020202020204" pitchFamily="34" charset="0"/>
            </a:endParaRPr>
          </a:p>
        </p:txBody>
      </p:sp>
      <p:cxnSp>
        <p:nvCxnSpPr>
          <p:cNvPr id="19" name="Straight Connector 18"/>
          <p:cNvCxnSpPr/>
          <p:nvPr/>
        </p:nvCxnSpPr>
        <p:spPr>
          <a:xfrm flipH="1">
            <a:off x="4834285" y="2752038"/>
            <a:ext cx="0" cy="594360"/>
          </a:xfrm>
          <a:prstGeom prst="line">
            <a:avLst/>
          </a:prstGeom>
          <a:ln w="38100"/>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a:off x="6443340" y="423972"/>
            <a:ext cx="1673526" cy="1375464"/>
            <a:chOff x="6229699" y="2668044"/>
            <a:chExt cx="2037480" cy="1355627"/>
          </a:xfrm>
        </p:grpSpPr>
        <p:sp>
          <p:nvSpPr>
            <p:cNvPr id="21"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TextBox 25"/>
            <p:cNvSpPr txBox="1"/>
            <p:nvPr/>
          </p:nvSpPr>
          <p:spPr>
            <a:xfrm>
              <a:off x="6303538" y="2949005"/>
              <a:ext cx="1856890" cy="738664"/>
            </a:xfrm>
            <a:prstGeom prst="rect">
              <a:avLst/>
            </a:prstGeom>
            <a:noFill/>
          </p:spPr>
          <p:txBody>
            <a:bodyPr wrap="square" rtlCol="0">
              <a:spAutoFit/>
            </a:bodyPr>
            <a:lstStyle/>
            <a:p>
              <a:pPr algn="ctr"/>
              <a:r>
                <a:rPr lang="en-US" dirty="0" smtClean="0">
                  <a:solidFill>
                    <a:srgbClr val="1C4587"/>
                  </a:solidFill>
                </a:rPr>
                <a:t>NP</a:t>
              </a:r>
              <a:r>
                <a:rPr lang="en-US" baseline="-25000" dirty="0" smtClean="0">
                  <a:solidFill>
                    <a:srgbClr val="1C4587"/>
                  </a:solidFill>
                </a:rPr>
                <a:t>1</a:t>
              </a:r>
              <a:r>
                <a:rPr lang="en-US" dirty="0" smtClean="0">
                  <a:solidFill>
                    <a:srgbClr val="1C4587"/>
                  </a:solidFill>
                </a:rPr>
                <a:t>, NP</a:t>
              </a:r>
              <a:r>
                <a:rPr lang="en-US" baseline="-25000" dirty="0" smtClean="0">
                  <a:solidFill>
                    <a:srgbClr val="1C4587"/>
                  </a:solidFill>
                </a:rPr>
                <a:t>2,</a:t>
              </a:r>
              <a:r>
                <a:rPr lang="en-US" dirty="0" smtClean="0">
                  <a:solidFill>
                    <a:srgbClr val="1C4587"/>
                  </a:solidFill>
                </a:rPr>
                <a:t> &amp; NP</a:t>
              </a:r>
              <a:r>
                <a:rPr lang="en-US" baseline="-25000" dirty="0" smtClean="0">
                  <a:solidFill>
                    <a:srgbClr val="1C4587"/>
                  </a:solidFill>
                </a:rPr>
                <a:t>3</a:t>
              </a:r>
              <a:r>
                <a:rPr lang="en-US" dirty="0" smtClean="0">
                  <a:solidFill>
                    <a:srgbClr val="1C4587"/>
                  </a:solidFill>
                </a:rPr>
                <a:t> are all distinct nouns  </a:t>
              </a:r>
              <a:endParaRPr lang="en-US" dirty="0">
                <a:solidFill>
                  <a:srgbClr val="1C4587"/>
                </a:solidFill>
              </a:endParaRPr>
            </a:p>
          </p:txBody>
        </p:sp>
      </p:grpSp>
      <p:sp>
        <p:nvSpPr>
          <p:cNvPr id="27" name="Google Shape;68;p14"/>
          <p:cNvSpPr txBox="1">
            <a:spLocks/>
          </p:cNvSpPr>
          <p:nvPr/>
        </p:nvSpPr>
        <p:spPr>
          <a:xfrm>
            <a:off x="1924655" y="2273514"/>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C000"/>
                </a:solidFill>
              </a:rPr>
              <a:t>NP</a:t>
            </a:r>
            <a:r>
              <a:rPr lang="en-US" baseline="-25000" dirty="0" smtClean="0">
                <a:solidFill>
                  <a:srgbClr val="FFC000"/>
                </a:solidFill>
              </a:rPr>
              <a:t>3</a:t>
            </a:r>
            <a:r>
              <a:rPr lang="en-US" dirty="0" smtClean="0">
                <a:solidFill>
                  <a:srgbClr val="FFC000"/>
                </a:solidFill>
              </a:rPr>
              <a:t> is a Noun Phrase. It is the DIRECT OBJECT. </a:t>
            </a:r>
            <a:endParaRPr lang="en-US" dirty="0">
              <a:solidFill>
                <a:srgbClr val="FFC000"/>
              </a:solidFill>
            </a:endParaRPr>
          </a:p>
        </p:txBody>
      </p:sp>
      <p:sp>
        <p:nvSpPr>
          <p:cNvPr id="28" name="TextBox 27"/>
          <p:cNvSpPr txBox="1"/>
          <p:nvPr/>
        </p:nvSpPr>
        <p:spPr>
          <a:xfrm>
            <a:off x="4416227" y="3604457"/>
            <a:ext cx="939452"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NP</a:t>
            </a:r>
            <a:r>
              <a:rPr lang="en-US" sz="2400" baseline="-25000" dirty="0">
                <a:solidFill>
                  <a:srgbClr val="7030A0"/>
                </a:solidFill>
                <a:latin typeface="Arial" panose="020B0604020202020204" pitchFamily="34" charset="0"/>
                <a:cs typeface="Arial" panose="020B0604020202020204" pitchFamily="34" charset="0"/>
              </a:rPr>
              <a:t>2</a:t>
            </a:r>
          </a:p>
        </p:txBody>
      </p:sp>
      <p:cxnSp>
        <p:nvCxnSpPr>
          <p:cNvPr id="29" name="Straight Connector 28"/>
          <p:cNvCxnSpPr/>
          <p:nvPr/>
        </p:nvCxnSpPr>
        <p:spPr>
          <a:xfrm>
            <a:off x="4205651" y="4052870"/>
            <a:ext cx="119831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flipV="1">
            <a:off x="3631096" y="3369498"/>
            <a:ext cx="574555" cy="696624"/>
          </a:xfrm>
          <a:prstGeom prst="line">
            <a:avLst/>
          </a:prstGeom>
          <a:ln w="38100"/>
        </p:spPr>
        <p:style>
          <a:lnRef idx="1">
            <a:schemeClr val="dk1"/>
          </a:lnRef>
          <a:fillRef idx="0">
            <a:schemeClr val="dk1"/>
          </a:fillRef>
          <a:effectRef idx="0">
            <a:schemeClr val="dk1"/>
          </a:effectRef>
          <a:fontRef idx="minor">
            <a:schemeClr val="tx1"/>
          </a:fontRef>
        </p:style>
      </p:cxnSp>
      <p:grpSp>
        <p:nvGrpSpPr>
          <p:cNvPr id="31" name="Group 30"/>
          <p:cNvGrpSpPr/>
          <p:nvPr/>
        </p:nvGrpSpPr>
        <p:grpSpPr>
          <a:xfrm>
            <a:off x="0" y="3536389"/>
            <a:ext cx="3048969" cy="1604235"/>
            <a:chOff x="-59184" y="3537396"/>
            <a:chExt cx="3048969" cy="1604235"/>
          </a:xfrm>
        </p:grpSpPr>
        <p:pic>
          <p:nvPicPr>
            <p:cNvPr id="32" name="Picture 31"/>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3" name="Rounded Rectangular Callout 32"/>
            <p:cNvSpPr/>
            <p:nvPr/>
          </p:nvSpPr>
          <p:spPr>
            <a:xfrm>
              <a:off x="1296617" y="3537396"/>
              <a:ext cx="1693168" cy="767943"/>
            </a:xfrm>
            <a:prstGeom prst="wedgeRoundRectCallout">
              <a:avLst>
                <a:gd name="adj1" fmla="val -63240"/>
                <a:gd name="adj2" fmla="val 54909"/>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The Indirect Object is essentially a Prep Phrase with “to” or “for” omitted.</a:t>
              </a:r>
              <a:endParaRPr lang="en-US" sz="1200" dirty="0"/>
            </a:p>
          </p:txBody>
        </p:sp>
      </p:grpSp>
    </p:spTree>
    <p:extLst>
      <p:ext uri="{BB962C8B-B14F-4D97-AF65-F5344CB8AC3E}">
        <p14:creationId xmlns:p14="http://schemas.microsoft.com/office/powerpoint/2010/main" val="1935435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a:t>
            </a:r>
            <a:r>
              <a:rPr lang="en" dirty="0"/>
              <a:t>VIII: </a:t>
            </a:r>
            <a:r>
              <a:rPr lang="en" dirty="0">
                <a:solidFill>
                  <a:srgbClr val="FF0000"/>
                </a:solidFill>
              </a:rPr>
              <a:t>NP</a:t>
            </a:r>
            <a:r>
              <a:rPr lang="en" baseline="-25000" dirty="0">
                <a:solidFill>
                  <a:srgbClr val="FF0000"/>
                </a:solidFill>
              </a:rPr>
              <a:t>1</a:t>
            </a:r>
            <a:r>
              <a:rPr lang="en" dirty="0"/>
              <a:t> – </a:t>
            </a:r>
            <a:r>
              <a:rPr lang="en" dirty="0">
                <a:solidFill>
                  <a:srgbClr val="00B050"/>
                </a:solidFill>
              </a:rPr>
              <a:t>V-tr </a:t>
            </a:r>
            <a:r>
              <a:rPr lang="en" dirty="0"/>
              <a:t>– </a:t>
            </a:r>
            <a:r>
              <a:rPr lang="en" dirty="0">
                <a:solidFill>
                  <a:srgbClr val="7030A0"/>
                </a:solidFill>
              </a:rPr>
              <a:t>NP</a:t>
            </a:r>
            <a:r>
              <a:rPr lang="en" baseline="-25000" dirty="0">
                <a:solidFill>
                  <a:srgbClr val="7030A0"/>
                </a:solidFill>
              </a:rPr>
              <a:t>2</a:t>
            </a:r>
            <a:r>
              <a:rPr lang="en" dirty="0">
                <a:solidFill>
                  <a:srgbClr val="7030A0"/>
                </a:solidFill>
              </a:rPr>
              <a:t> </a:t>
            </a:r>
            <a:r>
              <a:rPr lang="en" dirty="0"/>
              <a:t>– </a:t>
            </a:r>
            <a:r>
              <a:rPr lang="en" dirty="0">
                <a:solidFill>
                  <a:srgbClr val="FFC000"/>
                </a:solidFill>
              </a:rPr>
              <a:t>NP</a:t>
            </a:r>
            <a:r>
              <a:rPr lang="en" baseline="-25000" dirty="0">
                <a:solidFill>
                  <a:srgbClr val="FFC000"/>
                </a:solidFill>
              </a:rPr>
              <a:t>3</a:t>
            </a:r>
            <a:r>
              <a:rPr lang="en" dirty="0">
                <a:solidFill>
                  <a:srgbClr val="7030A0"/>
                </a:solidFill>
              </a:rPr>
              <a:t> </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500253" y="2780775"/>
            <a:ext cx="0"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693180" y="2780776"/>
            <a:ext cx="1058536"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gave</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335331" y="2780776"/>
            <a:ext cx="1140884"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Alonzo</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856028" y="923143"/>
            <a:ext cx="5791376" cy="523287"/>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#1: </a:t>
            </a:r>
            <a:r>
              <a:rPr lang="en-US" dirty="0" smtClean="0">
                <a:solidFill>
                  <a:srgbClr val="FF0000"/>
                </a:solidFill>
              </a:rPr>
              <a:t>Alonzo </a:t>
            </a:r>
            <a:r>
              <a:rPr lang="en-US" dirty="0" smtClean="0">
                <a:solidFill>
                  <a:srgbClr val="00B050"/>
                </a:solidFill>
              </a:rPr>
              <a:t>gave </a:t>
            </a:r>
            <a:r>
              <a:rPr lang="en-US" dirty="0" smtClean="0">
                <a:solidFill>
                  <a:srgbClr val="7030A0"/>
                </a:solidFill>
              </a:rPr>
              <a:t>Brainerd </a:t>
            </a:r>
            <a:r>
              <a:rPr lang="en-US" dirty="0" smtClean="0">
                <a:solidFill>
                  <a:srgbClr val="FFC000"/>
                </a:solidFill>
              </a:rPr>
              <a:t>a </a:t>
            </a:r>
            <a:r>
              <a:rPr lang="en-US" dirty="0" err="1" smtClean="0">
                <a:solidFill>
                  <a:srgbClr val="FFC000"/>
                </a:solidFill>
              </a:rPr>
              <a:t>noogie</a:t>
            </a:r>
            <a:r>
              <a:rPr lang="en-US" dirty="0" smtClean="0"/>
              <a:t>.</a:t>
            </a:r>
            <a:endParaRPr lang="en-US" dirty="0"/>
          </a:p>
        </p:txBody>
      </p:sp>
      <p:cxnSp>
        <p:nvCxnSpPr>
          <p:cNvPr id="8" name="Straight Connector 7"/>
          <p:cNvCxnSpPr/>
          <p:nvPr/>
        </p:nvCxnSpPr>
        <p:spPr>
          <a:xfrm>
            <a:off x="3869773" y="3369498"/>
            <a:ext cx="870558" cy="8178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716292" y="4176478"/>
            <a:ext cx="1372739"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rot="2554353">
            <a:off x="4201038" y="3495718"/>
            <a:ext cx="832869"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(to)</a:t>
            </a:r>
            <a:endParaRPr lang="en-US" sz="2400" dirty="0">
              <a:solidFill>
                <a:srgbClr val="1C4587"/>
              </a:solidFill>
              <a:latin typeface="Arial" panose="020B0604020202020204" pitchFamily="34" charset="0"/>
              <a:cs typeface="Arial" panose="020B0604020202020204" pitchFamily="34" charset="0"/>
            </a:endParaRPr>
          </a:p>
        </p:txBody>
      </p:sp>
      <p:sp>
        <p:nvSpPr>
          <p:cNvPr id="21" name="TextBox 20"/>
          <p:cNvSpPr txBox="1"/>
          <p:nvPr/>
        </p:nvSpPr>
        <p:spPr>
          <a:xfrm>
            <a:off x="4744861" y="3765290"/>
            <a:ext cx="1356515"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Brainerd</a:t>
            </a:r>
            <a:endParaRPr lang="en-US" sz="2400" dirty="0">
              <a:solidFill>
                <a:srgbClr val="7030A0"/>
              </a:solidFill>
              <a:latin typeface="Arial" panose="020B0604020202020204" pitchFamily="34" charset="0"/>
              <a:cs typeface="Arial" panose="020B0604020202020204" pitchFamily="34" charset="0"/>
            </a:endParaRPr>
          </a:p>
        </p:txBody>
      </p:sp>
      <p:grpSp>
        <p:nvGrpSpPr>
          <p:cNvPr id="23" name="Group 22"/>
          <p:cNvGrpSpPr/>
          <p:nvPr/>
        </p:nvGrpSpPr>
        <p:grpSpPr>
          <a:xfrm>
            <a:off x="-59184" y="3594969"/>
            <a:ext cx="2276456" cy="1546662"/>
            <a:chOff x="-59184" y="3594969"/>
            <a:chExt cx="2276456" cy="1546662"/>
          </a:xfrm>
        </p:grpSpPr>
        <p:pic>
          <p:nvPicPr>
            <p:cNvPr id="24" name="Picture 23"/>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5" name="Rounded Rectangular Callout 24"/>
            <p:cNvSpPr/>
            <p:nvPr/>
          </p:nvSpPr>
          <p:spPr>
            <a:xfrm>
              <a:off x="1162311" y="3756971"/>
              <a:ext cx="1054961" cy="731201"/>
            </a:xfrm>
            <a:prstGeom prst="wedgeRoundRectCallout">
              <a:avLst>
                <a:gd name="adj1" fmla="val -69257"/>
                <a:gd name="adj2" fmla="val 55011"/>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You are so old, Brainerd.</a:t>
              </a:r>
              <a:endParaRPr lang="en-US" sz="1200" dirty="0"/>
            </a:p>
          </p:txBody>
        </p:sp>
      </p:grpSp>
      <p:cxnSp>
        <p:nvCxnSpPr>
          <p:cNvPr id="26" name="Straight Connector 25"/>
          <p:cNvCxnSpPr/>
          <p:nvPr/>
        </p:nvCxnSpPr>
        <p:spPr>
          <a:xfrm>
            <a:off x="4716292" y="2797591"/>
            <a:ext cx="0" cy="59436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4851997" y="2778965"/>
            <a:ext cx="1104371" cy="461665"/>
          </a:xfrm>
          <a:prstGeom prst="rect">
            <a:avLst/>
          </a:prstGeom>
          <a:noFill/>
        </p:spPr>
        <p:txBody>
          <a:bodyPr wrap="square" rtlCol="0">
            <a:spAutoFit/>
          </a:bodyPr>
          <a:lstStyle/>
          <a:p>
            <a:r>
              <a:rPr lang="en-US" sz="2400" dirty="0" err="1" smtClean="0">
                <a:solidFill>
                  <a:srgbClr val="FFC000"/>
                </a:solidFill>
                <a:latin typeface="Arial" panose="020B0604020202020204" pitchFamily="34" charset="0"/>
                <a:cs typeface="Arial" panose="020B0604020202020204" pitchFamily="34" charset="0"/>
              </a:rPr>
              <a:t>noogie</a:t>
            </a:r>
            <a:endParaRPr lang="en-US" sz="2400" dirty="0">
              <a:solidFill>
                <a:srgbClr val="FFC000"/>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5577512" y="3375135"/>
            <a:ext cx="527874" cy="44214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rot="2554353">
            <a:off x="5870672" y="3276366"/>
            <a:ext cx="316403"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a</a:t>
            </a:r>
            <a:endParaRPr lang="en-US" sz="2400" dirty="0">
              <a:solidFill>
                <a:srgbClr val="1C4587"/>
              </a:solidFill>
              <a:latin typeface="Arial" panose="020B0604020202020204" pitchFamily="34" charset="0"/>
              <a:cs typeface="Arial" panose="020B0604020202020204" pitchFamily="34" charset="0"/>
            </a:endParaRPr>
          </a:p>
        </p:txBody>
      </p:sp>
      <p:grpSp>
        <p:nvGrpSpPr>
          <p:cNvPr id="29" name="Group 28"/>
          <p:cNvGrpSpPr/>
          <p:nvPr/>
        </p:nvGrpSpPr>
        <p:grpSpPr>
          <a:xfrm>
            <a:off x="6920110" y="3274832"/>
            <a:ext cx="2194288" cy="1899336"/>
            <a:chOff x="6933480" y="3738215"/>
            <a:chExt cx="2194288" cy="1899336"/>
          </a:xfrm>
        </p:grpSpPr>
        <p:pic>
          <p:nvPicPr>
            <p:cNvPr id="31" name="Picture 30"/>
            <p:cNvPicPr>
              <a:picLocks noChangeAspect="1"/>
            </p:cNvPicPr>
            <p:nvPr/>
          </p:nvPicPr>
          <p:blipFill rotWithShape="1">
            <a:blip r:embed="rId5">
              <a:extLst>
                <a:ext uri="{BEBA8EAE-BF5A-486C-A8C5-ECC9F3942E4B}">
                  <a14:imgProps xmlns:a14="http://schemas.microsoft.com/office/drawing/2010/main">
                    <a14:imgLayer r:embed="rId6">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4" y="4090890"/>
              <a:ext cx="1383854" cy="1546661"/>
            </a:xfrm>
            <a:prstGeom prst="rect">
              <a:avLst/>
            </a:prstGeom>
          </p:spPr>
        </p:pic>
        <p:sp>
          <p:nvSpPr>
            <p:cNvPr id="32" name="Rounded Rectangular Callout 31"/>
            <p:cNvSpPr/>
            <p:nvPr/>
          </p:nvSpPr>
          <p:spPr>
            <a:xfrm>
              <a:off x="6933480" y="3738215"/>
              <a:ext cx="1104820" cy="789130"/>
            </a:xfrm>
            <a:prstGeom prst="wedgeRoundRectCallout">
              <a:avLst>
                <a:gd name="adj1" fmla="val 49275"/>
                <a:gd name="adj2" fmla="val 8743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What is a </a:t>
              </a:r>
              <a:r>
                <a:rPr lang="en-US" sz="1200" dirty="0" err="1" smtClean="0"/>
                <a:t>noogie</a:t>
              </a:r>
              <a:r>
                <a:rPr lang="en-US" sz="1200" dirty="0" smtClean="0"/>
                <a:t>, Alonzo?</a:t>
              </a:r>
              <a:endParaRPr lang="en-US" sz="1200" dirty="0"/>
            </a:p>
          </p:txBody>
        </p:sp>
      </p:grpSp>
    </p:spTree>
    <p:extLst>
      <p:ext uri="{BB962C8B-B14F-4D97-AF65-F5344CB8AC3E}">
        <p14:creationId xmlns:p14="http://schemas.microsoft.com/office/powerpoint/2010/main" val="213979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60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4"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1+#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0-#ppt_w/2"/>
                                          </p:val>
                                        </p:tav>
                                        <p:tav tm="100000">
                                          <p:val>
                                            <p:strVal val="#ppt_x"/>
                                          </p:val>
                                        </p:tav>
                                      </p:tavLst>
                                    </p:anim>
                                    <p:anim calcmode="lin" valueType="num">
                                      <p:cBhvr additive="base">
                                        <p:cTn id="61" dur="5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0-#ppt_w/2"/>
                                          </p:val>
                                        </p:tav>
                                        <p:tav tm="100000">
                                          <p:val>
                                            <p:strVal val="#ppt_x"/>
                                          </p:val>
                                        </p:tav>
                                      </p:tavLst>
                                    </p:anim>
                                    <p:anim calcmode="lin" valueType="num">
                                      <p:cBhvr additive="base">
                                        <p:cTn id="66" dur="500" fill="hold"/>
                                        <p:tgtEl>
                                          <p:spTgt spid="28"/>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1+#ppt_w/2"/>
                                          </p:val>
                                        </p:tav>
                                        <p:tav tm="100000">
                                          <p:val>
                                            <p:strVal val="#ppt_x"/>
                                          </p:val>
                                        </p:tav>
                                      </p:tavLst>
                                    </p:anim>
                                    <p:anim calcmode="lin" valueType="num">
                                      <p:cBhvr additive="base">
                                        <p:cTn id="7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0-#ppt_w/2"/>
                                          </p:val>
                                        </p:tav>
                                        <p:tav tm="100000">
                                          <p:val>
                                            <p:strVal val="#ppt_x"/>
                                          </p:val>
                                        </p:tav>
                                      </p:tavLst>
                                    </p:anim>
                                    <p:anim calcmode="lin" valueType="num">
                                      <p:cBhvr additive="base">
                                        <p:cTn id="76" dur="500" fill="hold"/>
                                        <p:tgtEl>
                                          <p:spTgt spid="11"/>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2" presetClass="entr" presetSubtype="2"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1+#ppt_w/2"/>
                                          </p:val>
                                        </p:tav>
                                        <p:tav tm="100000">
                                          <p:val>
                                            <p:strVal val="#ppt_x"/>
                                          </p:val>
                                        </p:tav>
                                      </p:tavLst>
                                    </p:anim>
                                    <p:anim calcmode="lin" valueType="num">
                                      <p:cBhvr additive="base">
                                        <p:cTn id="8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1" grpId="0"/>
      <p:bldP spid="21" grpId="0"/>
      <p:bldP spid="27" grpId="0"/>
      <p:bldP spid="3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a:t>
            </a:r>
            <a:r>
              <a:rPr lang="en" dirty="0"/>
              <a:t>VIII: </a:t>
            </a:r>
            <a:r>
              <a:rPr lang="en" dirty="0">
                <a:solidFill>
                  <a:srgbClr val="FF0000"/>
                </a:solidFill>
              </a:rPr>
              <a:t>NP</a:t>
            </a:r>
            <a:r>
              <a:rPr lang="en" baseline="-25000" dirty="0">
                <a:solidFill>
                  <a:srgbClr val="FF0000"/>
                </a:solidFill>
              </a:rPr>
              <a:t>1</a:t>
            </a:r>
            <a:r>
              <a:rPr lang="en" dirty="0"/>
              <a:t> – </a:t>
            </a:r>
            <a:r>
              <a:rPr lang="en" dirty="0">
                <a:solidFill>
                  <a:srgbClr val="00B050"/>
                </a:solidFill>
              </a:rPr>
              <a:t>V-tr </a:t>
            </a:r>
            <a:r>
              <a:rPr lang="en" dirty="0"/>
              <a:t>– </a:t>
            </a:r>
            <a:r>
              <a:rPr lang="en" dirty="0">
                <a:solidFill>
                  <a:srgbClr val="7030A0"/>
                </a:solidFill>
              </a:rPr>
              <a:t>NP</a:t>
            </a:r>
            <a:r>
              <a:rPr lang="en" baseline="-25000" dirty="0">
                <a:solidFill>
                  <a:srgbClr val="7030A0"/>
                </a:solidFill>
              </a:rPr>
              <a:t>2</a:t>
            </a:r>
            <a:r>
              <a:rPr lang="en" dirty="0">
                <a:solidFill>
                  <a:srgbClr val="7030A0"/>
                </a:solidFill>
              </a:rPr>
              <a:t> </a:t>
            </a:r>
            <a:r>
              <a:rPr lang="en" dirty="0"/>
              <a:t>– </a:t>
            </a:r>
            <a:r>
              <a:rPr lang="en" dirty="0">
                <a:solidFill>
                  <a:srgbClr val="FFC000"/>
                </a:solidFill>
              </a:rPr>
              <a:t>NP</a:t>
            </a:r>
            <a:r>
              <a:rPr lang="en" baseline="-25000" dirty="0">
                <a:solidFill>
                  <a:srgbClr val="FFC000"/>
                </a:solidFill>
              </a:rPr>
              <a:t>3</a:t>
            </a:r>
            <a:r>
              <a:rPr lang="en" dirty="0">
                <a:solidFill>
                  <a:srgbClr val="7030A0"/>
                </a:solidFill>
              </a:rPr>
              <a:t> </a:t>
            </a:r>
            <a:endParaRPr dirty="0">
              <a:solidFill>
                <a:srgbClr val="7030A0"/>
              </a:solidFill>
            </a:endParaRPr>
          </a:p>
        </p:txBody>
      </p:sp>
      <p:cxnSp>
        <p:nvCxnSpPr>
          <p:cNvPr id="6" name="Straight Connector 5"/>
          <p:cNvCxnSpPr/>
          <p:nvPr/>
        </p:nvCxnSpPr>
        <p:spPr>
          <a:xfrm>
            <a:off x="2135639" y="3329045"/>
            <a:ext cx="3744558"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638039" y="2780776"/>
            <a:ext cx="0"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743680" y="2793302"/>
            <a:ext cx="1215648"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bought</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135639" y="2800641"/>
            <a:ext cx="1534469"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Grandma</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856028" y="923143"/>
            <a:ext cx="6436202" cy="523287"/>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Grandma </a:t>
            </a:r>
            <a:r>
              <a:rPr lang="en-US" dirty="0" smtClean="0">
                <a:solidFill>
                  <a:srgbClr val="00B050"/>
                </a:solidFill>
              </a:rPr>
              <a:t>bought </a:t>
            </a:r>
            <a:r>
              <a:rPr lang="en-US" dirty="0" smtClean="0">
                <a:solidFill>
                  <a:srgbClr val="7030A0"/>
                </a:solidFill>
              </a:rPr>
              <a:t>them </a:t>
            </a:r>
            <a:r>
              <a:rPr lang="en-US" dirty="0" smtClean="0">
                <a:solidFill>
                  <a:srgbClr val="FFC000"/>
                </a:solidFill>
              </a:rPr>
              <a:t>a jar of pickles</a:t>
            </a:r>
            <a:r>
              <a:rPr lang="en-US" dirty="0" smtClean="0"/>
              <a:t>.</a:t>
            </a:r>
            <a:endParaRPr lang="en-US" dirty="0"/>
          </a:p>
        </p:txBody>
      </p:sp>
      <p:cxnSp>
        <p:nvCxnSpPr>
          <p:cNvPr id="8" name="Straight Connector 7"/>
          <p:cNvCxnSpPr/>
          <p:nvPr/>
        </p:nvCxnSpPr>
        <p:spPr>
          <a:xfrm>
            <a:off x="3857247" y="3344446"/>
            <a:ext cx="870558" cy="8178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716292" y="4163952"/>
            <a:ext cx="1372739"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rot="2554353">
            <a:off x="4201038" y="3495718"/>
            <a:ext cx="832869"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(to)</a:t>
            </a:r>
            <a:endParaRPr lang="en-US" sz="2400" dirty="0">
              <a:solidFill>
                <a:srgbClr val="1C4587"/>
              </a:solidFill>
              <a:latin typeface="Arial" panose="020B0604020202020204" pitchFamily="34" charset="0"/>
              <a:cs typeface="Arial" panose="020B0604020202020204" pitchFamily="34" charset="0"/>
            </a:endParaRPr>
          </a:p>
        </p:txBody>
      </p:sp>
      <p:sp>
        <p:nvSpPr>
          <p:cNvPr id="21" name="TextBox 20"/>
          <p:cNvSpPr txBox="1"/>
          <p:nvPr/>
        </p:nvSpPr>
        <p:spPr>
          <a:xfrm>
            <a:off x="4972064" y="3765290"/>
            <a:ext cx="908133"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them</a:t>
            </a:r>
            <a:endParaRPr lang="en-US" sz="2400" dirty="0">
              <a:solidFill>
                <a:srgbClr val="7030A0"/>
              </a:solidFill>
              <a:latin typeface="Arial" panose="020B0604020202020204" pitchFamily="34" charset="0"/>
              <a:cs typeface="Arial" panose="020B0604020202020204" pitchFamily="34" charset="0"/>
            </a:endParaRPr>
          </a:p>
        </p:txBody>
      </p:sp>
      <p:cxnSp>
        <p:nvCxnSpPr>
          <p:cNvPr id="26" name="Straight Connector 25"/>
          <p:cNvCxnSpPr/>
          <p:nvPr/>
        </p:nvCxnSpPr>
        <p:spPr>
          <a:xfrm>
            <a:off x="5048675" y="2725034"/>
            <a:ext cx="0" cy="59436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5195820" y="2772714"/>
            <a:ext cx="528754"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jar</a:t>
            </a:r>
            <a:endParaRPr lang="en-US" sz="2400" dirty="0">
              <a:solidFill>
                <a:srgbClr val="FFC000"/>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5155430" y="3337784"/>
            <a:ext cx="527874" cy="44214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rot="2554353">
            <a:off x="5448360" y="3245520"/>
            <a:ext cx="316403"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a</a:t>
            </a:r>
            <a:endParaRPr lang="en-US" sz="2400" dirty="0">
              <a:solidFill>
                <a:srgbClr val="1C4587"/>
              </a:solidFill>
              <a:latin typeface="Arial" panose="020B0604020202020204" pitchFamily="34" charset="0"/>
              <a:cs typeface="Arial" panose="020B0604020202020204" pitchFamily="34" charset="0"/>
            </a:endParaRPr>
          </a:p>
        </p:txBody>
      </p:sp>
      <p:cxnSp>
        <p:nvCxnSpPr>
          <p:cNvPr id="33" name="Straight Connector 32"/>
          <p:cNvCxnSpPr/>
          <p:nvPr/>
        </p:nvCxnSpPr>
        <p:spPr>
          <a:xfrm>
            <a:off x="5700164" y="3337783"/>
            <a:ext cx="527874" cy="44214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228038" y="3765290"/>
            <a:ext cx="1372739"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rot="2554353">
            <a:off x="5925637" y="3245522"/>
            <a:ext cx="462659"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of</a:t>
            </a:r>
            <a:endParaRPr lang="en-US" sz="2400" dirty="0">
              <a:solidFill>
                <a:srgbClr val="1C4587"/>
              </a:solidFill>
              <a:latin typeface="Arial" panose="020B0604020202020204" pitchFamily="34" charset="0"/>
              <a:cs typeface="Arial" panose="020B0604020202020204" pitchFamily="34" charset="0"/>
            </a:endParaRPr>
          </a:p>
        </p:txBody>
      </p:sp>
      <p:sp>
        <p:nvSpPr>
          <p:cNvPr id="36" name="TextBox 35"/>
          <p:cNvSpPr txBox="1"/>
          <p:nvPr/>
        </p:nvSpPr>
        <p:spPr>
          <a:xfrm>
            <a:off x="6427243" y="3303625"/>
            <a:ext cx="1288790"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pickles</a:t>
            </a:r>
            <a:endParaRPr lang="en-US" sz="2400" dirty="0">
              <a:solidFill>
                <a:srgbClr val="1C45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07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0-#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 presetClass="entr" presetSubtype="2"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1+#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0-#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fill="hold"/>
                                        <p:tgtEl>
                                          <p:spTgt spid="30"/>
                                        </p:tgtEl>
                                        <p:attrNameLst>
                                          <p:attrName>ppt_x</p:attrName>
                                        </p:attrNameLst>
                                      </p:cBhvr>
                                      <p:tavLst>
                                        <p:tav tm="0">
                                          <p:val>
                                            <p:strVal val="1+#ppt_w/2"/>
                                          </p:val>
                                        </p:tav>
                                        <p:tav tm="100000">
                                          <p:val>
                                            <p:strVal val="#ppt_x"/>
                                          </p:val>
                                        </p:tav>
                                      </p:tavLst>
                                    </p:anim>
                                    <p:anim calcmode="lin" valueType="num">
                                      <p:cBhvr additive="base">
                                        <p:cTn id="71"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childTnLst>
                          </p:cTn>
                        </p:par>
                        <p:par>
                          <p:cTn id="78" fill="hold">
                            <p:stCondLst>
                              <p:cond delay="500"/>
                            </p:stCondLst>
                            <p:childTnLst>
                              <p:par>
                                <p:cTn id="79" presetID="2" presetClass="entr" presetSubtype="4"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0-#ppt_w/2"/>
                                          </p:val>
                                        </p:tav>
                                        <p:tav tm="100000">
                                          <p:val>
                                            <p:strVal val="#ppt_x"/>
                                          </p:val>
                                        </p:tav>
                                      </p:tavLst>
                                    </p:anim>
                                    <p:anim calcmode="lin" valueType="num">
                                      <p:cBhvr additive="base">
                                        <p:cTn id="88" dur="500" fill="hold"/>
                                        <p:tgtEl>
                                          <p:spTgt spid="35"/>
                                        </p:tgtEl>
                                        <p:attrNameLst>
                                          <p:attrName>ppt_y</p:attrName>
                                        </p:attrNameLst>
                                      </p:cBhvr>
                                      <p:tavLst>
                                        <p:tav tm="0">
                                          <p:val>
                                            <p:strVal val="#ppt_y"/>
                                          </p:val>
                                        </p:tav>
                                        <p:tav tm="100000">
                                          <p:val>
                                            <p:strVal val="#ppt_y"/>
                                          </p:val>
                                        </p:tav>
                                      </p:tavLst>
                                    </p:anim>
                                  </p:childTnLst>
                                </p:cTn>
                              </p:par>
                            </p:childTnLst>
                          </p:cTn>
                        </p:par>
                        <p:par>
                          <p:cTn id="89" fill="hold">
                            <p:stCondLst>
                              <p:cond delay="500"/>
                            </p:stCondLst>
                            <p:childTnLst>
                              <p:par>
                                <p:cTn id="90" presetID="2" presetClass="entr" presetSubtype="2"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additive="base">
                                        <p:cTn id="92" dur="500" fill="hold"/>
                                        <p:tgtEl>
                                          <p:spTgt spid="36"/>
                                        </p:tgtEl>
                                        <p:attrNameLst>
                                          <p:attrName>ppt_x</p:attrName>
                                        </p:attrNameLst>
                                      </p:cBhvr>
                                      <p:tavLst>
                                        <p:tav tm="0">
                                          <p:val>
                                            <p:strVal val="1+#ppt_w/2"/>
                                          </p:val>
                                        </p:tav>
                                        <p:tav tm="100000">
                                          <p:val>
                                            <p:strVal val="#ppt_x"/>
                                          </p:val>
                                        </p:tav>
                                      </p:tavLst>
                                    </p:anim>
                                    <p:anim calcmode="lin" valueType="num">
                                      <p:cBhvr additive="base">
                                        <p:cTn id="93"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1" grpId="0"/>
      <p:bldP spid="21" grpId="0"/>
      <p:bldP spid="27" grpId="0"/>
      <p:bldP spid="30" grpId="0"/>
      <p:bldP spid="35" grpId="0"/>
      <p:bldP spid="3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a:t>
            </a:r>
            <a:r>
              <a:rPr lang="en" dirty="0"/>
              <a:t>VIII: </a:t>
            </a:r>
            <a:r>
              <a:rPr lang="en" dirty="0">
                <a:solidFill>
                  <a:srgbClr val="FF0000"/>
                </a:solidFill>
              </a:rPr>
              <a:t>NP</a:t>
            </a:r>
            <a:r>
              <a:rPr lang="en" baseline="-25000" dirty="0">
                <a:solidFill>
                  <a:srgbClr val="FF0000"/>
                </a:solidFill>
              </a:rPr>
              <a:t>1</a:t>
            </a:r>
            <a:r>
              <a:rPr lang="en" dirty="0"/>
              <a:t> – </a:t>
            </a:r>
            <a:r>
              <a:rPr lang="en" dirty="0">
                <a:solidFill>
                  <a:srgbClr val="00B050"/>
                </a:solidFill>
              </a:rPr>
              <a:t>V-tr </a:t>
            </a:r>
            <a:r>
              <a:rPr lang="en" dirty="0"/>
              <a:t>– </a:t>
            </a:r>
            <a:r>
              <a:rPr lang="en" dirty="0">
                <a:solidFill>
                  <a:srgbClr val="7030A0"/>
                </a:solidFill>
              </a:rPr>
              <a:t>NP</a:t>
            </a:r>
            <a:r>
              <a:rPr lang="en" baseline="-25000" dirty="0">
                <a:solidFill>
                  <a:srgbClr val="7030A0"/>
                </a:solidFill>
              </a:rPr>
              <a:t>2</a:t>
            </a:r>
            <a:r>
              <a:rPr lang="en" dirty="0">
                <a:solidFill>
                  <a:srgbClr val="7030A0"/>
                </a:solidFill>
              </a:rPr>
              <a:t> </a:t>
            </a:r>
            <a:r>
              <a:rPr lang="en" dirty="0"/>
              <a:t>– </a:t>
            </a:r>
            <a:r>
              <a:rPr lang="en" dirty="0">
                <a:solidFill>
                  <a:srgbClr val="FFC000"/>
                </a:solidFill>
              </a:rPr>
              <a:t>NP</a:t>
            </a:r>
            <a:r>
              <a:rPr lang="en" baseline="-25000" dirty="0">
                <a:solidFill>
                  <a:srgbClr val="FFC000"/>
                </a:solidFill>
              </a:rPr>
              <a:t>3</a:t>
            </a:r>
            <a:r>
              <a:rPr lang="en" dirty="0">
                <a:solidFill>
                  <a:srgbClr val="7030A0"/>
                </a:solidFill>
              </a:rPr>
              <a:t> </a:t>
            </a:r>
            <a:endParaRPr dirty="0">
              <a:solidFill>
                <a:srgbClr val="7030A0"/>
              </a:solidFill>
            </a:endParaRPr>
          </a:p>
        </p:txBody>
      </p:sp>
      <p:cxnSp>
        <p:nvCxnSpPr>
          <p:cNvPr id="6" name="Straight Connector 5"/>
          <p:cNvCxnSpPr/>
          <p:nvPr/>
        </p:nvCxnSpPr>
        <p:spPr>
          <a:xfrm>
            <a:off x="2192055" y="3369498"/>
            <a:ext cx="2888253"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500253" y="2780775"/>
            <a:ext cx="0"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518740" y="2792763"/>
            <a:ext cx="1203675"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handed</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192055" y="2780776"/>
            <a:ext cx="128416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hippies</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5791376" cy="101617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The hippies </a:t>
            </a:r>
            <a:r>
              <a:rPr lang="en-US" dirty="0" smtClean="0">
                <a:solidFill>
                  <a:srgbClr val="00B050"/>
                </a:solidFill>
              </a:rPr>
              <a:t>handed </a:t>
            </a:r>
            <a:r>
              <a:rPr lang="en-US" dirty="0" smtClean="0">
                <a:solidFill>
                  <a:srgbClr val="7030A0"/>
                </a:solidFill>
              </a:rPr>
              <a:t>us </a:t>
            </a:r>
            <a:r>
              <a:rPr lang="en-US" dirty="0" smtClean="0">
                <a:solidFill>
                  <a:srgbClr val="FFC000"/>
                </a:solidFill>
              </a:rPr>
              <a:t>flower crowns and pamphlets on meditation and yoga</a:t>
            </a:r>
            <a:r>
              <a:rPr lang="en-US" dirty="0" smtClean="0"/>
              <a:t>.</a:t>
            </a:r>
            <a:endParaRPr lang="en-US" dirty="0"/>
          </a:p>
        </p:txBody>
      </p:sp>
      <p:cxnSp>
        <p:nvCxnSpPr>
          <p:cNvPr id="8" name="Straight Connector 7"/>
          <p:cNvCxnSpPr/>
          <p:nvPr/>
        </p:nvCxnSpPr>
        <p:spPr>
          <a:xfrm>
            <a:off x="3869773" y="3369498"/>
            <a:ext cx="870558" cy="8178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716292" y="4176478"/>
            <a:ext cx="687890" cy="179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rot="2554353">
            <a:off x="4201038" y="3495718"/>
            <a:ext cx="832869"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(to)</a:t>
            </a:r>
            <a:endParaRPr lang="en-US" sz="2400" dirty="0">
              <a:solidFill>
                <a:srgbClr val="1C4587"/>
              </a:solidFill>
              <a:latin typeface="Arial" panose="020B0604020202020204" pitchFamily="34" charset="0"/>
              <a:cs typeface="Arial" panose="020B0604020202020204" pitchFamily="34" charset="0"/>
            </a:endParaRPr>
          </a:p>
        </p:txBody>
      </p:sp>
      <p:sp>
        <p:nvSpPr>
          <p:cNvPr id="21" name="TextBox 20"/>
          <p:cNvSpPr txBox="1"/>
          <p:nvPr/>
        </p:nvSpPr>
        <p:spPr>
          <a:xfrm>
            <a:off x="4810610" y="3746481"/>
            <a:ext cx="524820"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us</a:t>
            </a:r>
            <a:endParaRPr lang="en-US" sz="2400" dirty="0">
              <a:solidFill>
                <a:srgbClr val="7030A0"/>
              </a:solidFill>
              <a:latin typeface="Arial" panose="020B0604020202020204" pitchFamily="34" charset="0"/>
              <a:cs typeface="Arial" panose="020B0604020202020204" pitchFamily="34" charset="0"/>
            </a:endParaRPr>
          </a:p>
        </p:txBody>
      </p:sp>
      <p:cxnSp>
        <p:nvCxnSpPr>
          <p:cNvPr id="26" name="Straight Connector 25"/>
          <p:cNvCxnSpPr/>
          <p:nvPr/>
        </p:nvCxnSpPr>
        <p:spPr>
          <a:xfrm>
            <a:off x="4716292" y="2797591"/>
            <a:ext cx="0" cy="59436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5819052" y="2455030"/>
            <a:ext cx="1259789"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crowns</a:t>
            </a:r>
            <a:endParaRPr lang="en-US" sz="2400" dirty="0">
              <a:solidFill>
                <a:srgbClr val="FFC000"/>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5056795" y="3387762"/>
            <a:ext cx="677896" cy="50417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5731153" y="3900030"/>
            <a:ext cx="173736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5706102" y="2863192"/>
            <a:ext cx="1372739"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5056795" y="2869094"/>
            <a:ext cx="663851" cy="502920"/>
          </a:xfrm>
          <a:prstGeom prst="line">
            <a:avLst/>
          </a:prstGeom>
          <a:ln w="38100"/>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5819052" y="3446455"/>
            <a:ext cx="1737041"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pamphlets</a:t>
            </a:r>
            <a:endParaRPr lang="en-US" sz="2400" dirty="0">
              <a:solidFill>
                <a:srgbClr val="FFC000"/>
              </a:solidFill>
              <a:latin typeface="Arial" panose="020B0604020202020204" pitchFamily="34" charset="0"/>
              <a:cs typeface="Arial" panose="020B0604020202020204" pitchFamily="34" charset="0"/>
            </a:endParaRPr>
          </a:p>
        </p:txBody>
      </p:sp>
      <p:cxnSp>
        <p:nvCxnSpPr>
          <p:cNvPr id="36" name="Straight Connector 35"/>
          <p:cNvCxnSpPr/>
          <p:nvPr/>
        </p:nvCxnSpPr>
        <p:spPr>
          <a:xfrm>
            <a:off x="6845475" y="2870683"/>
            <a:ext cx="870558" cy="8178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5957192" y="3900030"/>
            <a:ext cx="642641" cy="58386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7279257" y="4187348"/>
            <a:ext cx="160673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7268819" y="4853316"/>
            <a:ext cx="160673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flipV="1">
            <a:off x="6923070" y="4483892"/>
            <a:ext cx="356187" cy="376209"/>
          </a:xfrm>
          <a:prstGeom prst="line">
            <a:avLst/>
          </a:prstGeom>
          <a:ln w="38100"/>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V="1">
            <a:off x="6938389" y="4187348"/>
            <a:ext cx="340868" cy="296544"/>
          </a:xfrm>
          <a:prstGeom prst="line">
            <a:avLst/>
          </a:prstGeom>
          <a:ln w="3810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6599833" y="4483892"/>
            <a:ext cx="33855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7279257" y="4187348"/>
            <a:ext cx="0" cy="665968"/>
          </a:xfrm>
          <a:prstGeom prst="line">
            <a:avLst/>
          </a:prstGeom>
          <a:ln w="38100">
            <a:prstDash val="sysDash"/>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5731153" y="2863192"/>
            <a:ext cx="0" cy="1044928"/>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52" name="TextBox 51"/>
          <p:cNvSpPr txBox="1"/>
          <p:nvPr/>
        </p:nvSpPr>
        <p:spPr>
          <a:xfrm rot="2554353">
            <a:off x="6231962" y="3965173"/>
            <a:ext cx="744449"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on</a:t>
            </a:r>
            <a:endParaRPr lang="en-US" sz="2400" dirty="0">
              <a:solidFill>
                <a:srgbClr val="1C4587"/>
              </a:solidFill>
              <a:latin typeface="Arial" panose="020B0604020202020204" pitchFamily="34" charset="0"/>
              <a:cs typeface="Arial" panose="020B0604020202020204" pitchFamily="34" charset="0"/>
            </a:endParaRPr>
          </a:p>
        </p:txBody>
      </p:sp>
      <p:sp>
        <p:nvSpPr>
          <p:cNvPr id="53" name="TextBox 52"/>
          <p:cNvSpPr txBox="1"/>
          <p:nvPr/>
        </p:nvSpPr>
        <p:spPr>
          <a:xfrm rot="2554353">
            <a:off x="7004514" y="3038694"/>
            <a:ext cx="1128255"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flower</a:t>
            </a:r>
            <a:endParaRPr lang="en-US" sz="2400" dirty="0">
              <a:solidFill>
                <a:srgbClr val="1C4587"/>
              </a:solidFill>
              <a:latin typeface="Arial" panose="020B0604020202020204" pitchFamily="34" charset="0"/>
              <a:cs typeface="Arial" panose="020B0604020202020204" pitchFamily="34" charset="0"/>
            </a:endParaRPr>
          </a:p>
        </p:txBody>
      </p:sp>
      <p:sp>
        <p:nvSpPr>
          <p:cNvPr id="54" name="TextBox 53"/>
          <p:cNvSpPr txBox="1"/>
          <p:nvPr/>
        </p:nvSpPr>
        <p:spPr>
          <a:xfrm>
            <a:off x="7306167" y="3746847"/>
            <a:ext cx="1591733"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meditation</a:t>
            </a:r>
            <a:endParaRPr lang="en-US" sz="2400" dirty="0">
              <a:solidFill>
                <a:srgbClr val="1C4587"/>
              </a:solidFill>
              <a:latin typeface="Arial" panose="020B0604020202020204" pitchFamily="34" charset="0"/>
              <a:cs typeface="Arial" panose="020B0604020202020204" pitchFamily="34" charset="0"/>
            </a:endParaRPr>
          </a:p>
        </p:txBody>
      </p:sp>
      <p:sp>
        <p:nvSpPr>
          <p:cNvPr id="55" name="TextBox 54"/>
          <p:cNvSpPr txBox="1"/>
          <p:nvPr/>
        </p:nvSpPr>
        <p:spPr>
          <a:xfrm>
            <a:off x="7491689" y="4398436"/>
            <a:ext cx="866994"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yoga</a:t>
            </a:r>
            <a:endParaRPr lang="en-US" sz="2400" dirty="0">
              <a:solidFill>
                <a:srgbClr val="1C4587"/>
              </a:solidFill>
              <a:latin typeface="Arial" panose="020B0604020202020204" pitchFamily="34" charset="0"/>
              <a:cs typeface="Arial" panose="020B0604020202020204" pitchFamily="34" charset="0"/>
            </a:endParaRPr>
          </a:p>
        </p:txBody>
      </p:sp>
      <p:cxnSp>
        <p:nvCxnSpPr>
          <p:cNvPr id="56" name="Straight Connector 55"/>
          <p:cNvCxnSpPr/>
          <p:nvPr/>
        </p:nvCxnSpPr>
        <p:spPr>
          <a:xfrm>
            <a:off x="2393669" y="3385656"/>
            <a:ext cx="870558" cy="8178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58" name="TextBox 57"/>
          <p:cNvSpPr txBox="1"/>
          <p:nvPr/>
        </p:nvSpPr>
        <p:spPr>
          <a:xfrm rot="2554353">
            <a:off x="2703049" y="3641607"/>
            <a:ext cx="1052458" cy="461665"/>
          </a:xfrm>
          <a:prstGeom prst="rect">
            <a:avLst/>
          </a:prstGeom>
          <a:noFill/>
        </p:spPr>
        <p:txBody>
          <a:bodyPr wrap="square" rtlCol="0">
            <a:spAutoFit/>
          </a:bodyPr>
          <a:lstStyle/>
          <a:p>
            <a:r>
              <a:rPr lang="en-US" sz="2400" dirty="0">
                <a:solidFill>
                  <a:srgbClr val="1C4587"/>
                </a:solidFill>
                <a:latin typeface="Arial" panose="020B0604020202020204" pitchFamily="34" charset="0"/>
                <a:cs typeface="Arial" panose="020B0604020202020204" pitchFamily="34" charset="0"/>
              </a:rPr>
              <a:t>T</a:t>
            </a:r>
            <a:r>
              <a:rPr lang="en-US" sz="2400" dirty="0" smtClean="0">
                <a:solidFill>
                  <a:srgbClr val="1C4587"/>
                </a:solidFill>
                <a:latin typeface="Arial" panose="020B0604020202020204" pitchFamily="34" charset="0"/>
                <a:cs typeface="Arial" panose="020B0604020202020204" pitchFamily="34" charset="0"/>
              </a:rPr>
              <a:t>he</a:t>
            </a:r>
            <a:endParaRPr lang="en-US" sz="2400" dirty="0">
              <a:solidFill>
                <a:srgbClr val="1C4587"/>
              </a:solidFill>
              <a:latin typeface="Arial" panose="020B0604020202020204" pitchFamily="34" charset="0"/>
              <a:cs typeface="Arial" panose="020B0604020202020204" pitchFamily="34" charset="0"/>
            </a:endParaRPr>
          </a:p>
        </p:txBody>
      </p:sp>
      <p:sp>
        <p:nvSpPr>
          <p:cNvPr id="59" name="TextBox 58"/>
          <p:cNvSpPr txBox="1"/>
          <p:nvPr/>
        </p:nvSpPr>
        <p:spPr>
          <a:xfrm rot="16200000">
            <a:off x="5233498" y="3143405"/>
            <a:ext cx="709443"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and</a:t>
            </a:r>
            <a:endParaRPr lang="en-US" sz="2400" dirty="0">
              <a:solidFill>
                <a:srgbClr val="1C4587"/>
              </a:solidFill>
              <a:latin typeface="Arial" panose="020B0604020202020204" pitchFamily="34" charset="0"/>
              <a:cs typeface="Arial" panose="020B0604020202020204" pitchFamily="34" charset="0"/>
            </a:endParaRPr>
          </a:p>
        </p:txBody>
      </p:sp>
      <p:sp>
        <p:nvSpPr>
          <p:cNvPr id="60" name="TextBox 59"/>
          <p:cNvSpPr txBox="1"/>
          <p:nvPr/>
        </p:nvSpPr>
        <p:spPr>
          <a:xfrm rot="16200000">
            <a:off x="6799069" y="4261387"/>
            <a:ext cx="734501" cy="338554"/>
          </a:xfrm>
          <a:prstGeom prst="rect">
            <a:avLst/>
          </a:prstGeom>
          <a:noFill/>
        </p:spPr>
        <p:txBody>
          <a:bodyPr wrap="square" rtlCol="0">
            <a:spAutoFit/>
          </a:bodyPr>
          <a:lstStyle/>
          <a:p>
            <a:r>
              <a:rPr lang="en-US" sz="1600" dirty="0" smtClean="0">
                <a:solidFill>
                  <a:srgbClr val="1C4587"/>
                </a:solidFill>
                <a:latin typeface="Arial" panose="020B0604020202020204" pitchFamily="34" charset="0"/>
                <a:cs typeface="Arial" panose="020B0604020202020204" pitchFamily="34" charset="0"/>
              </a:rPr>
              <a:t>and</a:t>
            </a:r>
            <a:endParaRPr lang="en-US" sz="1600" dirty="0">
              <a:solidFill>
                <a:srgbClr val="1C4587"/>
              </a:solidFill>
              <a:latin typeface="Arial" panose="020B0604020202020204" pitchFamily="34" charset="0"/>
              <a:cs typeface="Arial" panose="020B0604020202020204" pitchFamily="34" charset="0"/>
            </a:endParaRPr>
          </a:p>
        </p:txBody>
      </p:sp>
      <p:grpSp>
        <p:nvGrpSpPr>
          <p:cNvPr id="61" name="Group 60"/>
          <p:cNvGrpSpPr/>
          <p:nvPr/>
        </p:nvGrpSpPr>
        <p:grpSpPr>
          <a:xfrm>
            <a:off x="-57071" y="3627113"/>
            <a:ext cx="2978848" cy="1546662"/>
            <a:chOff x="-57071" y="3627113"/>
            <a:chExt cx="2978848" cy="1546662"/>
          </a:xfrm>
        </p:grpSpPr>
        <p:pic>
          <p:nvPicPr>
            <p:cNvPr id="62" name="Picture 61"/>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7071" y="3627113"/>
              <a:ext cx="1439275" cy="1546662"/>
            </a:xfrm>
            <a:prstGeom prst="rect">
              <a:avLst/>
            </a:prstGeom>
          </p:spPr>
        </p:pic>
        <p:sp>
          <p:nvSpPr>
            <p:cNvPr id="63" name="Rounded Rectangular Callout 62"/>
            <p:cNvSpPr/>
            <p:nvPr/>
          </p:nvSpPr>
          <p:spPr>
            <a:xfrm>
              <a:off x="1238217" y="3990003"/>
              <a:ext cx="1683560" cy="731201"/>
            </a:xfrm>
            <a:prstGeom prst="wedgeRoundRectCallout">
              <a:avLst>
                <a:gd name="adj1" fmla="val -67769"/>
                <a:gd name="adj2" fmla="val 36167"/>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Here we have two Direct Objects. So go ahead and split it. </a:t>
              </a:r>
              <a:endParaRPr lang="en-US" sz="1200" dirty="0"/>
            </a:p>
          </p:txBody>
        </p:sp>
      </p:grpSp>
    </p:spTree>
    <p:extLst>
      <p:ext uri="{BB962C8B-B14F-4D97-AF65-F5344CB8AC3E}">
        <p14:creationId xmlns:p14="http://schemas.microsoft.com/office/powerpoint/2010/main" val="104078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1"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0-#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1"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par>
                          <p:cTn id="39" fill="hold">
                            <p:stCondLst>
                              <p:cond delay="2500"/>
                            </p:stCondLst>
                            <p:childTnLst>
                              <p:par>
                                <p:cTn id="40" presetID="2" presetClass="entr" presetSubtype="2"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1+#ppt_w/2"/>
                                          </p:val>
                                        </p:tav>
                                        <p:tav tm="100000">
                                          <p:val>
                                            <p:strVal val="#ppt_x"/>
                                          </p:val>
                                        </p:tav>
                                      </p:tavLst>
                                    </p:anim>
                                    <p:anim calcmode="lin" valueType="num">
                                      <p:cBhvr additive="base">
                                        <p:cTn id="43" dur="500" fill="hold"/>
                                        <p:tgtEl>
                                          <p:spTgt spid="33"/>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1+#ppt_w/2"/>
                                          </p:val>
                                        </p:tav>
                                        <p:tav tm="100000">
                                          <p:val>
                                            <p:strVal val="#ppt_x"/>
                                          </p:val>
                                        </p:tav>
                                      </p:tavLst>
                                    </p:anim>
                                    <p:anim calcmode="lin" valueType="num">
                                      <p:cBhvr additive="base">
                                        <p:cTn id="48" dur="500" fill="hold"/>
                                        <p:tgtEl>
                                          <p:spTgt spid="34"/>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 presetClass="entr" presetSubtype="4"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0-#ppt_w/2"/>
                                          </p:val>
                                        </p:tav>
                                        <p:tav tm="100000">
                                          <p:val>
                                            <p:strVal val="#ppt_x"/>
                                          </p:val>
                                        </p:tav>
                                      </p:tavLst>
                                    </p:anim>
                                    <p:anim calcmode="lin" valueType="num">
                                      <p:cBhvr additive="base">
                                        <p:cTn id="5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0-#ppt_w/2"/>
                                          </p:val>
                                        </p:tav>
                                        <p:tav tm="100000">
                                          <p:val>
                                            <p:strVal val="#ppt_x"/>
                                          </p:val>
                                        </p:tav>
                                      </p:tavLst>
                                    </p:anim>
                                    <p:anim calcmode="lin" valueType="num">
                                      <p:cBhvr additive="base">
                                        <p:cTn id="6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1+#ppt_w/2"/>
                                          </p:val>
                                        </p:tav>
                                        <p:tav tm="100000">
                                          <p:val>
                                            <p:strVal val="#ppt_x"/>
                                          </p:val>
                                        </p:tav>
                                      </p:tavLst>
                                    </p:anim>
                                    <p:anim calcmode="lin" valueType="num">
                                      <p:cBhvr additive="base">
                                        <p:cTn id="6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fill="hold"/>
                                        <p:tgtEl>
                                          <p:spTgt spid="27"/>
                                        </p:tgtEl>
                                        <p:attrNameLst>
                                          <p:attrName>ppt_x</p:attrName>
                                        </p:attrNameLst>
                                      </p:cBhvr>
                                      <p:tavLst>
                                        <p:tav tm="0">
                                          <p:val>
                                            <p:strVal val="0-#ppt_w/2"/>
                                          </p:val>
                                        </p:tav>
                                        <p:tav tm="100000">
                                          <p:val>
                                            <p:strVal val="#ppt_x"/>
                                          </p:val>
                                        </p:tav>
                                      </p:tavLst>
                                    </p:anim>
                                    <p:anim calcmode="lin" valueType="num">
                                      <p:cBhvr additive="base">
                                        <p:cTn id="7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0-#ppt_w/2"/>
                                          </p:val>
                                        </p:tav>
                                        <p:tav tm="100000">
                                          <p:val>
                                            <p:strVal val="#ppt_x"/>
                                          </p:val>
                                        </p:tav>
                                      </p:tavLst>
                                    </p:anim>
                                    <p:anim calcmode="lin" valueType="num">
                                      <p:cBhvr additive="base">
                                        <p:cTn id="81"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fill="hold"/>
                                        <p:tgtEl>
                                          <p:spTgt spid="11"/>
                                        </p:tgtEl>
                                        <p:attrNameLst>
                                          <p:attrName>ppt_x</p:attrName>
                                        </p:attrNameLst>
                                      </p:cBhvr>
                                      <p:tavLst>
                                        <p:tav tm="0">
                                          <p:val>
                                            <p:strVal val="0-#ppt_w/2"/>
                                          </p:val>
                                        </p:tav>
                                        <p:tav tm="100000">
                                          <p:val>
                                            <p:strVal val="#ppt_x"/>
                                          </p:val>
                                        </p:tav>
                                      </p:tavLst>
                                    </p:anim>
                                    <p:anim calcmode="lin" valueType="num">
                                      <p:cBhvr additive="base">
                                        <p:cTn id="87" dur="500" fill="hold"/>
                                        <p:tgtEl>
                                          <p:spTgt spid="11"/>
                                        </p:tgtEl>
                                        <p:attrNameLst>
                                          <p:attrName>ppt_y</p:attrName>
                                        </p:attrNameLst>
                                      </p:cBhvr>
                                      <p:tavLst>
                                        <p:tav tm="0">
                                          <p:val>
                                            <p:strVal val="#ppt_y"/>
                                          </p:val>
                                        </p:tav>
                                        <p:tav tm="100000">
                                          <p:val>
                                            <p:strVal val="#ppt_y"/>
                                          </p:val>
                                        </p:tav>
                                      </p:tavLst>
                                    </p:anim>
                                  </p:childTnLst>
                                </p:cTn>
                              </p:par>
                            </p:childTnLst>
                          </p:cTn>
                        </p:par>
                        <p:par>
                          <p:cTn id="88" fill="hold">
                            <p:stCondLst>
                              <p:cond delay="500"/>
                            </p:stCondLst>
                            <p:childTnLst>
                              <p:par>
                                <p:cTn id="89" presetID="2" presetClass="entr" presetSubtype="2"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1+#ppt_w/2"/>
                                          </p:val>
                                        </p:tav>
                                        <p:tav tm="100000">
                                          <p:val>
                                            <p:strVal val="#ppt_x"/>
                                          </p:val>
                                        </p:tav>
                                      </p:tavLst>
                                    </p:anim>
                                    <p:anim calcmode="lin" valueType="num">
                                      <p:cBhvr additive="base">
                                        <p:cTn id="9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additive="base">
                                        <p:cTn id="97" dur="500" fill="hold"/>
                                        <p:tgtEl>
                                          <p:spTgt spid="50"/>
                                        </p:tgtEl>
                                        <p:attrNameLst>
                                          <p:attrName>ppt_x</p:attrName>
                                        </p:attrNameLst>
                                      </p:cBhvr>
                                      <p:tavLst>
                                        <p:tav tm="0">
                                          <p:val>
                                            <p:strVal val="1+#ppt_w/2"/>
                                          </p:val>
                                        </p:tav>
                                        <p:tav tm="100000">
                                          <p:val>
                                            <p:strVal val="#ppt_x"/>
                                          </p:val>
                                        </p:tav>
                                      </p:tavLst>
                                    </p:anim>
                                    <p:anim calcmode="lin" valueType="num">
                                      <p:cBhvr additive="base">
                                        <p:cTn id="98" dur="500" fill="hold"/>
                                        <p:tgtEl>
                                          <p:spTgt spid="50"/>
                                        </p:tgtEl>
                                        <p:attrNameLst>
                                          <p:attrName>ppt_y</p:attrName>
                                        </p:attrNameLst>
                                      </p:cBhvr>
                                      <p:tavLst>
                                        <p:tav tm="0">
                                          <p:val>
                                            <p:strVal val="#ppt_y"/>
                                          </p:val>
                                        </p:tav>
                                        <p:tav tm="100000">
                                          <p:val>
                                            <p:strVal val="#ppt_y"/>
                                          </p:val>
                                        </p:tav>
                                      </p:tavLst>
                                    </p:anim>
                                  </p:childTnLst>
                                </p:cTn>
                              </p:par>
                            </p:childTnLst>
                          </p:cTn>
                        </p:par>
                        <p:par>
                          <p:cTn id="99" fill="hold">
                            <p:stCondLst>
                              <p:cond delay="500"/>
                            </p:stCondLst>
                            <p:childTnLst>
                              <p:par>
                                <p:cTn id="100" presetID="2" presetClass="entr" presetSubtype="8" fill="hold" grpId="0" nodeType="afterEffect">
                                  <p:stCondLst>
                                    <p:cond delay="0"/>
                                  </p:stCondLst>
                                  <p:childTnLst>
                                    <p:set>
                                      <p:cBhvr>
                                        <p:cTn id="101" dur="1" fill="hold">
                                          <p:stCondLst>
                                            <p:cond delay="0"/>
                                          </p:stCondLst>
                                        </p:cTn>
                                        <p:tgtEl>
                                          <p:spTgt spid="59"/>
                                        </p:tgtEl>
                                        <p:attrNameLst>
                                          <p:attrName>style.visibility</p:attrName>
                                        </p:attrNameLst>
                                      </p:cBhvr>
                                      <p:to>
                                        <p:strVal val="visible"/>
                                      </p:to>
                                    </p:set>
                                    <p:anim calcmode="lin" valueType="num">
                                      <p:cBhvr additive="base">
                                        <p:cTn id="102" dur="500" fill="hold"/>
                                        <p:tgtEl>
                                          <p:spTgt spid="59"/>
                                        </p:tgtEl>
                                        <p:attrNameLst>
                                          <p:attrName>ppt_x</p:attrName>
                                        </p:attrNameLst>
                                      </p:cBhvr>
                                      <p:tavLst>
                                        <p:tav tm="0">
                                          <p:val>
                                            <p:strVal val="0-#ppt_w/2"/>
                                          </p:val>
                                        </p:tav>
                                        <p:tav tm="100000">
                                          <p:val>
                                            <p:strVal val="#ppt_x"/>
                                          </p:val>
                                        </p:tav>
                                      </p:tavLst>
                                    </p:anim>
                                    <p:anim calcmode="lin" valueType="num">
                                      <p:cBhvr additive="base">
                                        <p:cTn id="103"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8" fill="hold" nodeType="click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additive="base">
                                        <p:cTn id="108" dur="500" fill="hold"/>
                                        <p:tgtEl>
                                          <p:spTgt spid="56"/>
                                        </p:tgtEl>
                                        <p:attrNameLst>
                                          <p:attrName>ppt_x</p:attrName>
                                        </p:attrNameLst>
                                      </p:cBhvr>
                                      <p:tavLst>
                                        <p:tav tm="0">
                                          <p:val>
                                            <p:strVal val="0-#ppt_w/2"/>
                                          </p:val>
                                        </p:tav>
                                        <p:tav tm="100000">
                                          <p:val>
                                            <p:strVal val="#ppt_x"/>
                                          </p:val>
                                        </p:tav>
                                      </p:tavLst>
                                    </p:anim>
                                    <p:anim calcmode="lin" valueType="num">
                                      <p:cBhvr additive="base">
                                        <p:cTn id="109" dur="500" fill="hold"/>
                                        <p:tgtEl>
                                          <p:spTgt spid="56"/>
                                        </p:tgtEl>
                                        <p:attrNameLst>
                                          <p:attrName>ppt_y</p:attrName>
                                        </p:attrNameLst>
                                      </p:cBhvr>
                                      <p:tavLst>
                                        <p:tav tm="0">
                                          <p:val>
                                            <p:strVal val="#ppt_y"/>
                                          </p:val>
                                        </p:tav>
                                        <p:tav tm="100000">
                                          <p:val>
                                            <p:strVal val="#ppt_y"/>
                                          </p:val>
                                        </p:tav>
                                      </p:tavLst>
                                    </p:anim>
                                  </p:childTnLst>
                                </p:cTn>
                              </p:par>
                            </p:childTnLst>
                          </p:cTn>
                        </p:par>
                        <p:par>
                          <p:cTn id="110" fill="hold">
                            <p:stCondLst>
                              <p:cond delay="500"/>
                            </p:stCondLst>
                            <p:childTnLst>
                              <p:par>
                                <p:cTn id="111" presetID="2" presetClass="entr" presetSubtype="8"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 calcmode="lin" valueType="num">
                                      <p:cBhvr additive="base">
                                        <p:cTn id="113" dur="500" fill="hold"/>
                                        <p:tgtEl>
                                          <p:spTgt spid="58"/>
                                        </p:tgtEl>
                                        <p:attrNameLst>
                                          <p:attrName>ppt_x</p:attrName>
                                        </p:attrNameLst>
                                      </p:cBhvr>
                                      <p:tavLst>
                                        <p:tav tm="0">
                                          <p:val>
                                            <p:strVal val="0-#ppt_w/2"/>
                                          </p:val>
                                        </p:tav>
                                        <p:tav tm="100000">
                                          <p:val>
                                            <p:strVal val="#ppt_x"/>
                                          </p:val>
                                        </p:tav>
                                      </p:tavLst>
                                    </p:anim>
                                    <p:anim calcmode="lin" valueType="num">
                                      <p:cBhvr additive="base">
                                        <p:cTn id="114" dur="500" fill="hold"/>
                                        <p:tgtEl>
                                          <p:spTgt spid="58"/>
                                        </p:tgtEl>
                                        <p:attrNameLst>
                                          <p:attrName>ppt_y</p:attrName>
                                        </p:attrNameLst>
                                      </p:cBhvr>
                                      <p:tavLst>
                                        <p:tav tm="0">
                                          <p:val>
                                            <p:strVal val="#ppt_y"/>
                                          </p:val>
                                        </p:tav>
                                        <p:tav tm="100000">
                                          <p:val>
                                            <p:strVal val="#ppt_y"/>
                                          </p:val>
                                        </p:tav>
                                      </p:tavLst>
                                    </p:anim>
                                  </p:childTnLst>
                                </p:cTn>
                              </p:par>
                            </p:childTnLst>
                          </p:cTn>
                        </p:par>
                        <p:par>
                          <p:cTn id="115" fill="hold">
                            <p:stCondLst>
                              <p:cond delay="1000"/>
                            </p:stCondLst>
                            <p:childTnLst>
                              <p:par>
                                <p:cTn id="116" presetID="2" presetClass="entr" presetSubtype="8" fill="hold"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additive="base">
                                        <p:cTn id="118" dur="500" fill="hold"/>
                                        <p:tgtEl>
                                          <p:spTgt spid="36"/>
                                        </p:tgtEl>
                                        <p:attrNameLst>
                                          <p:attrName>ppt_x</p:attrName>
                                        </p:attrNameLst>
                                      </p:cBhvr>
                                      <p:tavLst>
                                        <p:tav tm="0">
                                          <p:val>
                                            <p:strVal val="0-#ppt_w/2"/>
                                          </p:val>
                                        </p:tav>
                                        <p:tav tm="100000">
                                          <p:val>
                                            <p:strVal val="#ppt_x"/>
                                          </p:val>
                                        </p:tav>
                                      </p:tavLst>
                                    </p:anim>
                                    <p:anim calcmode="lin" valueType="num">
                                      <p:cBhvr additive="base">
                                        <p:cTn id="119" dur="500" fill="hold"/>
                                        <p:tgtEl>
                                          <p:spTgt spid="36"/>
                                        </p:tgtEl>
                                        <p:attrNameLst>
                                          <p:attrName>ppt_y</p:attrName>
                                        </p:attrNameLst>
                                      </p:cBhvr>
                                      <p:tavLst>
                                        <p:tav tm="0">
                                          <p:val>
                                            <p:strVal val="#ppt_y"/>
                                          </p:val>
                                        </p:tav>
                                        <p:tav tm="100000">
                                          <p:val>
                                            <p:strVal val="#ppt_y"/>
                                          </p:val>
                                        </p:tav>
                                      </p:tavLst>
                                    </p:anim>
                                  </p:childTnLst>
                                </p:cTn>
                              </p:par>
                            </p:childTnLst>
                          </p:cTn>
                        </p:par>
                        <p:par>
                          <p:cTn id="120" fill="hold">
                            <p:stCondLst>
                              <p:cond delay="1500"/>
                            </p:stCondLst>
                            <p:childTnLst>
                              <p:par>
                                <p:cTn id="121" presetID="2" presetClass="entr" presetSubtype="8"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 calcmode="lin" valueType="num">
                                      <p:cBhvr additive="base">
                                        <p:cTn id="123" dur="500" fill="hold"/>
                                        <p:tgtEl>
                                          <p:spTgt spid="53"/>
                                        </p:tgtEl>
                                        <p:attrNameLst>
                                          <p:attrName>ppt_x</p:attrName>
                                        </p:attrNameLst>
                                      </p:cBhvr>
                                      <p:tavLst>
                                        <p:tav tm="0">
                                          <p:val>
                                            <p:strVal val="0-#ppt_w/2"/>
                                          </p:val>
                                        </p:tav>
                                        <p:tav tm="100000">
                                          <p:val>
                                            <p:strVal val="#ppt_x"/>
                                          </p:val>
                                        </p:tav>
                                      </p:tavLst>
                                    </p:anim>
                                    <p:anim calcmode="lin" valueType="num">
                                      <p:cBhvr additive="base">
                                        <p:cTn id="124"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8" fill="hold" nodeType="click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additive="base">
                                        <p:cTn id="129" dur="500" fill="hold"/>
                                        <p:tgtEl>
                                          <p:spTgt spid="37"/>
                                        </p:tgtEl>
                                        <p:attrNameLst>
                                          <p:attrName>ppt_x</p:attrName>
                                        </p:attrNameLst>
                                      </p:cBhvr>
                                      <p:tavLst>
                                        <p:tav tm="0">
                                          <p:val>
                                            <p:strVal val="0-#ppt_w/2"/>
                                          </p:val>
                                        </p:tav>
                                        <p:tav tm="100000">
                                          <p:val>
                                            <p:strVal val="#ppt_x"/>
                                          </p:val>
                                        </p:tav>
                                      </p:tavLst>
                                    </p:anim>
                                    <p:anim calcmode="lin" valueType="num">
                                      <p:cBhvr additive="base">
                                        <p:cTn id="130" dur="500" fill="hold"/>
                                        <p:tgtEl>
                                          <p:spTgt spid="37"/>
                                        </p:tgtEl>
                                        <p:attrNameLst>
                                          <p:attrName>ppt_y</p:attrName>
                                        </p:attrNameLst>
                                      </p:cBhvr>
                                      <p:tavLst>
                                        <p:tav tm="0">
                                          <p:val>
                                            <p:strVal val="#ppt_y"/>
                                          </p:val>
                                        </p:tav>
                                        <p:tav tm="100000">
                                          <p:val>
                                            <p:strVal val="#ppt_y"/>
                                          </p:val>
                                        </p:tav>
                                      </p:tavLst>
                                    </p:anim>
                                  </p:childTnLst>
                                </p:cTn>
                              </p:par>
                            </p:childTnLst>
                          </p:cTn>
                        </p:par>
                        <p:par>
                          <p:cTn id="131" fill="hold">
                            <p:stCondLst>
                              <p:cond delay="500"/>
                            </p:stCondLst>
                            <p:childTnLst>
                              <p:par>
                                <p:cTn id="132" presetID="2" presetClass="entr" presetSubtype="2" fill="hold"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additive="base">
                                        <p:cTn id="134" dur="500" fill="hold"/>
                                        <p:tgtEl>
                                          <p:spTgt spid="38"/>
                                        </p:tgtEl>
                                        <p:attrNameLst>
                                          <p:attrName>ppt_x</p:attrName>
                                        </p:attrNameLst>
                                      </p:cBhvr>
                                      <p:tavLst>
                                        <p:tav tm="0">
                                          <p:val>
                                            <p:strVal val="1+#ppt_w/2"/>
                                          </p:val>
                                        </p:tav>
                                        <p:tav tm="100000">
                                          <p:val>
                                            <p:strVal val="#ppt_x"/>
                                          </p:val>
                                        </p:tav>
                                      </p:tavLst>
                                    </p:anim>
                                    <p:anim calcmode="lin" valueType="num">
                                      <p:cBhvr additive="base">
                                        <p:cTn id="135" dur="500" fill="hold"/>
                                        <p:tgtEl>
                                          <p:spTgt spid="38"/>
                                        </p:tgtEl>
                                        <p:attrNameLst>
                                          <p:attrName>ppt_y</p:attrName>
                                        </p:attrNameLst>
                                      </p:cBhvr>
                                      <p:tavLst>
                                        <p:tav tm="0">
                                          <p:val>
                                            <p:strVal val="#ppt_y"/>
                                          </p:val>
                                        </p:tav>
                                        <p:tav tm="100000">
                                          <p:val>
                                            <p:strVal val="#ppt_y"/>
                                          </p:val>
                                        </p:tav>
                                      </p:tavLst>
                                    </p:anim>
                                  </p:childTnLst>
                                </p:cTn>
                              </p:par>
                            </p:childTnLst>
                          </p:cTn>
                        </p:par>
                        <p:par>
                          <p:cTn id="136" fill="hold">
                            <p:stCondLst>
                              <p:cond delay="1000"/>
                            </p:stCondLst>
                            <p:childTnLst>
                              <p:par>
                                <p:cTn id="137" presetID="2" presetClass="entr" presetSubtype="2" fill="hold" nodeType="afterEffect">
                                  <p:stCondLst>
                                    <p:cond delay="0"/>
                                  </p:stCondLst>
                                  <p:childTnLst>
                                    <p:set>
                                      <p:cBhvr>
                                        <p:cTn id="138" dur="1" fill="hold">
                                          <p:stCondLst>
                                            <p:cond delay="0"/>
                                          </p:stCondLst>
                                        </p:cTn>
                                        <p:tgtEl>
                                          <p:spTgt spid="18"/>
                                        </p:tgtEl>
                                        <p:attrNameLst>
                                          <p:attrName>style.visibility</p:attrName>
                                        </p:attrNameLst>
                                      </p:cBhvr>
                                      <p:to>
                                        <p:strVal val="visible"/>
                                      </p:to>
                                    </p:set>
                                    <p:anim calcmode="lin" valueType="num">
                                      <p:cBhvr additive="base">
                                        <p:cTn id="139" dur="500" fill="hold"/>
                                        <p:tgtEl>
                                          <p:spTgt spid="18"/>
                                        </p:tgtEl>
                                        <p:attrNameLst>
                                          <p:attrName>ppt_x</p:attrName>
                                        </p:attrNameLst>
                                      </p:cBhvr>
                                      <p:tavLst>
                                        <p:tav tm="0">
                                          <p:val>
                                            <p:strVal val="1+#ppt_w/2"/>
                                          </p:val>
                                        </p:tav>
                                        <p:tav tm="100000">
                                          <p:val>
                                            <p:strVal val="#ppt_x"/>
                                          </p:val>
                                        </p:tav>
                                      </p:tavLst>
                                    </p:anim>
                                    <p:anim calcmode="lin" valueType="num">
                                      <p:cBhvr additive="base">
                                        <p:cTn id="140" dur="500" fill="hold"/>
                                        <p:tgtEl>
                                          <p:spTgt spid="18"/>
                                        </p:tgtEl>
                                        <p:attrNameLst>
                                          <p:attrName>ppt_y</p:attrName>
                                        </p:attrNameLst>
                                      </p:cBhvr>
                                      <p:tavLst>
                                        <p:tav tm="0">
                                          <p:val>
                                            <p:strVal val="#ppt_y"/>
                                          </p:val>
                                        </p:tav>
                                        <p:tav tm="100000">
                                          <p:val>
                                            <p:strVal val="#ppt_y"/>
                                          </p:val>
                                        </p:tav>
                                      </p:tavLst>
                                    </p:anim>
                                  </p:childTnLst>
                                </p:cTn>
                              </p:par>
                            </p:childTnLst>
                          </p:cTn>
                        </p:par>
                        <p:par>
                          <p:cTn id="141" fill="hold">
                            <p:stCondLst>
                              <p:cond delay="1500"/>
                            </p:stCondLst>
                            <p:childTnLst>
                              <p:par>
                                <p:cTn id="142" presetID="2" presetClass="entr" presetSubtype="2" fill="hold" nodeType="afterEffect">
                                  <p:stCondLst>
                                    <p:cond delay="0"/>
                                  </p:stCondLst>
                                  <p:childTnLst>
                                    <p:set>
                                      <p:cBhvr>
                                        <p:cTn id="143" dur="1" fill="hold">
                                          <p:stCondLst>
                                            <p:cond delay="0"/>
                                          </p:stCondLst>
                                        </p:cTn>
                                        <p:tgtEl>
                                          <p:spTgt spid="43"/>
                                        </p:tgtEl>
                                        <p:attrNameLst>
                                          <p:attrName>style.visibility</p:attrName>
                                        </p:attrNameLst>
                                      </p:cBhvr>
                                      <p:to>
                                        <p:strVal val="visible"/>
                                      </p:to>
                                    </p:set>
                                    <p:anim calcmode="lin" valueType="num">
                                      <p:cBhvr additive="base">
                                        <p:cTn id="144" dur="500" fill="hold"/>
                                        <p:tgtEl>
                                          <p:spTgt spid="43"/>
                                        </p:tgtEl>
                                        <p:attrNameLst>
                                          <p:attrName>ppt_x</p:attrName>
                                        </p:attrNameLst>
                                      </p:cBhvr>
                                      <p:tavLst>
                                        <p:tav tm="0">
                                          <p:val>
                                            <p:strVal val="1+#ppt_w/2"/>
                                          </p:val>
                                        </p:tav>
                                        <p:tav tm="100000">
                                          <p:val>
                                            <p:strVal val="#ppt_x"/>
                                          </p:val>
                                        </p:tav>
                                      </p:tavLst>
                                    </p:anim>
                                    <p:anim calcmode="lin" valueType="num">
                                      <p:cBhvr additive="base">
                                        <p:cTn id="145" dur="500" fill="hold"/>
                                        <p:tgtEl>
                                          <p:spTgt spid="43"/>
                                        </p:tgtEl>
                                        <p:attrNameLst>
                                          <p:attrName>ppt_y</p:attrName>
                                        </p:attrNameLst>
                                      </p:cBhvr>
                                      <p:tavLst>
                                        <p:tav tm="0">
                                          <p:val>
                                            <p:strVal val="#ppt_y"/>
                                          </p:val>
                                        </p:tav>
                                        <p:tav tm="100000">
                                          <p:val>
                                            <p:strVal val="#ppt_y"/>
                                          </p:val>
                                        </p:tav>
                                      </p:tavLst>
                                    </p:anim>
                                  </p:childTnLst>
                                </p:cTn>
                              </p:par>
                            </p:childTnLst>
                          </p:cTn>
                        </p:par>
                        <p:par>
                          <p:cTn id="146" fill="hold">
                            <p:stCondLst>
                              <p:cond delay="2000"/>
                            </p:stCondLst>
                            <p:childTnLst>
                              <p:par>
                                <p:cTn id="147" presetID="2" presetClass="entr" presetSubtype="2" fill="hold" nodeType="afterEffect">
                                  <p:stCondLst>
                                    <p:cond delay="0"/>
                                  </p:stCondLst>
                                  <p:childTnLst>
                                    <p:set>
                                      <p:cBhvr>
                                        <p:cTn id="148" dur="1" fill="hold">
                                          <p:stCondLst>
                                            <p:cond delay="0"/>
                                          </p:stCondLst>
                                        </p:cTn>
                                        <p:tgtEl>
                                          <p:spTgt spid="22"/>
                                        </p:tgtEl>
                                        <p:attrNameLst>
                                          <p:attrName>style.visibility</p:attrName>
                                        </p:attrNameLst>
                                      </p:cBhvr>
                                      <p:to>
                                        <p:strVal val="visible"/>
                                      </p:to>
                                    </p:set>
                                    <p:anim calcmode="lin" valueType="num">
                                      <p:cBhvr additive="base">
                                        <p:cTn id="149" dur="500" fill="hold"/>
                                        <p:tgtEl>
                                          <p:spTgt spid="22"/>
                                        </p:tgtEl>
                                        <p:attrNameLst>
                                          <p:attrName>ppt_x</p:attrName>
                                        </p:attrNameLst>
                                      </p:cBhvr>
                                      <p:tavLst>
                                        <p:tav tm="0">
                                          <p:val>
                                            <p:strVal val="1+#ppt_w/2"/>
                                          </p:val>
                                        </p:tav>
                                        <p:tav tm="100000">
                                          <p:val>
                                            <p:strVal val="#ppt_x"/>
                                          </p:val>
                                        </p:tav>
                                      </p:tavLst>
                                    </p:anim>
                                    <p:anim calcmode="lin" valueType="num">
                                      <p:cBhvr additive="base">
                                        <p:cTn id="150" dur="500" fill="hold"/>
                                        <p:tgtEl>
                                          <p:spTgt spid="22"/>
                                        </p:tgtEl>
                                        <p:attrNameLst>
                                          <p:attrName>ppt_y</p:attrName>
                                        </p:attrNameLst>
                                      </p:cBhvr>
                                      <p:tavLst>
                                        <p:tav tm="0">
                                          <p:val>
                                            <p:strVal val="#ppt_y"/>
                                          </p:val>
                                        </p:tav>
                                        <p:tav tm="100000">
                                          <p:val>
                                            <p:strVal val="#ppt_y"/>
                                          </p:val>
                                        </p:tav>
                                      </p:tavLst>
                                    </p:anim>
                                  </p:childTnLst>
                                </p:cTn>
                              </p:par>
                            </p:childTnLst>
                          </p:cTn>
                        </p:par>
                        <p:par>
                          <p:cTn id="151" fill="hold">
                            <p:stCondLst>
                              <p:cond delay="2500"/>
                            </p:stCondLst>
                            <p:childTnLst>
                              <p:par>
                                <p:cTn id="152" presetID="2" presetClass="entr" presetSubtype="2" fill="hold" nodeType="afterEffect">
                                  <p:stCondLst>
                                    <p:cond delay="0"/>
                                  </p:stCondLst>
                                  <p:childTnLst>
                                    <p:set>
                                      <p:cBhvr>
                                        <p:cTn id="153" dur="1" fill="hold">
                                          <p:stCondLst>
                                            <p:cond delay="0"/>
                                          </p:stCondLst>
                                        </p:cTn>
                                        <p:tgtEl>
                                          <p:spTgt spid="46"/>
                                        </p:tgtEl>
                                        <p:attrNameLst>
                                          <p:attrName>style.visibility</p:attrName>
                                        </p:attrNameLst>
                                      </p:cBhvr>
                                      <p:to>
                                        <p:strVal val="visible"/>
                                      </p:to>
                                    </p:set>
                                    <p:anim calcmode="lin" valueType="num">
                                      <p:cBhvr additive="base">
                                        <p:cTn id="154" dur="500" fill="hold"/>
                                        <p:tgtEl>
                                          <p:spTgt spid="46"/>
                                        </p:tgtEl>
                                        <p:attrNameLst>
                                          <p:attrName>ppt_x</p:attrName>
                                        </p:attrNameLst>
                                      </p:cBhvr>
                                      <p:tavLst>
                                        <p:tav tm="0">
                                          <p:val>
                                            <p:strVal val="1+#ppt_w/2"/>
                                          </p:val>
                                        </p:tav>
                                        <p:tav tm="100000">
                                          <p:val>
                                            <p:strVal val="#ppt_x"/>
                                          </p:val>
                                        </p:tav>
                                      </p:tavLst>
                                    </p:anim>
                                    <p:anim calcmode="lin" valueType="num">
                                      <p:cBhvr additive="base">
                                        <p:cTn id="155" dur="500" fill="hold"/>
                                        <p:tgtEl>
                                          <p:spTgt spid="46"/>
                                        </p:tgtEl>
                                        <p:attrNameLst>
                                          <p:attrName>ppt_y</p:attrName>
                                        </p:attrNameLst>
                                      </p:cBhvr>
                                      <p:tavLst>
                                        <p:tav tm="0">
                                          <p:val>
                                            <p:strVal val="#ppt_y"/>
                                          </p:val>
                                        </p:tav>
                                        <p:tav tm="100000">
                                          <p:val>
                                            <p:strVal val="#ppt_y"/>
                                          </p:val>
                                        </p:tav>
                                      </p:tavLst>
                                    </p:anim>
                                  </p:childTnLst>
                                </p:cTn>
                              </p:par>
                            </p:childTnLst>
                          </p:cTn>
                        </p:par>
                        <p:par>
                          <p:cTn id="156" fill="hold">
                            <p:stCondLst>
                              <p:cond delay="3000"/>
                            </p:stCondLst>
                            <p:childTnLst>
                              <p:par>
                                <p:cTn id="157" presetID="2" presetClass="entr" presetSubtype="2" fill="hold" nodeType="afterEffect">
                                  <p:stCondLst>
                                    <p:cond delay="0"/>
                                  </p:stCondLst>
                                  <p:childTnLst>
                                    <p:set>
                                      <p:cBhvr>
                                        <p:cTn id="158" dur="1" fill="hold">
                                          <p:stCondLst>
                                            <p:cond delay="0"/>
                                          </p:stCondLst>
                                        </p:cTn>
                                        <p:tgtEl>
                                          <p:spTgt spid="48"/>
                                        </p:tgtEl>
                                        <p:attrNameLst>
                                          <p:attrName>style.visibility</p:attrName>
                                        </p:attrNameLst>
                                      </p:cBhvr>
                                      <p:to>
                                        <p:strVal val="visible"/>
                                      </p:to>
                                    </p:set>
                                    <p:anim calcmode="lin" valueType="num">
                                      <p:cBhvr additive="base">
                                        <p:cTn id="159" dur="500" fill="hold"/>
                                        <p:tgtEl>
                                          <p:spTgt spid="48"/>
                                        </p:tgtEl>
                                        <p:attrNameLst>
                                          <p:attrName>ppt_x</p:attrName>
                                        </p:attrNameLst>
                                      </p:cBhvr>
                                      <p:tavLst>
                                        <p:tav tm="0">
                                          <p:val>
                                            <p:strVal val="1+#ppt_w/2"/>
                                          </p:val>
                                        </p:tav>
                                        <p:tav tm="100000">
                                          <p:val>
                                            <p:strVal val="#ppt_x"/>
                                          </p:val>
                                        </p:tav>
                                      </p:tavLst>
                                    </p:anim>
                                    <p:anim calcmode="lin" valueType="num">
                                      <p:cBhvr additive="base">
                                        <p:cTn id="160"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8" fill="hold" grpId="0" nodeType="clickEffect">
                                  <p:stCondLst>
                                    <p:cond delay="0"/>
                                  </p:stCondLst>
                                  <p:childTnLst>
                                    <p:set>
                                      <p:cBhvr>
                                        <p:cTn id="164" dur="1" fill="hold">
                                          <p:stCondLst>
                                            <p:cond delay="0"/>
                                          </p:stCondLst>
                                        </p:cTn>
                                        <p:tgtEl>
                                          <p:spTgt spid="52"/>
                                        </p:tgtEl>
                                        <p:attrNameLst>
                                          <p:attrName>style.visibility</p:attrName>
                                        </p:attrNameLst>
                                      </p:cBhvr>
                                      <p:to>
                                        <p:strVal val="visible"/>
                                      </p:to>
                                    </p:set>
                                    <p:anim calcmode="lin" valueType="num">
                                      <p:cBhvr additive="base">
                                        <p:cTn id="165" dur="500" fill="hold"/>
                                        <p:tgtEl>
                                          <p:spTgt spid="52"/>
                                        </p:tgtEl>
                                        <p:attrNameLst>
                                          <p:attrName>ppt_x</p:attrName>
                                        </p:attrNameLst>
                                      </p:cBhvr>
                                      <p:tavLst>
                                        <p:tav tm="0">
                                          <p:val>
                                            <p:strVal val="0-#ppt_w/2"/>
                                          </p:val>
                                        </p:tav>
                                        <p:tav tm="100000">
                                          <p:val>
                                            <p:strVal val="#ppt_x"/>
                                          </p:val>
                                        </p:tav>
                                      </p:tavLst>
                                    </p:anim>
                                    <p:anim calcmode="lin" valueType="num">
                                      <p:cBhvr additive="base">
                                        <p:cTn id="166"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8" fill="hold" grpId="0" nodeType="clickEffect">
                                  <p:stCondLst>
                                    <p:cond delay="0"/>
                                  </p:stCondLst>
                                  <p:childTnLst>
                                    <p:set>
                                      <p:cBhvr>
                                        <p:cTn id="170" dur="1" fill="hold">
                                          <p:stCondLst>
                                            <p:cond delay="0"/>
                                          </p:stCondLst>
                                        </p:cTn>
                                        <p:tgtEl>
                                          <p:spTgt spid="54"/>
                                        </p:tgtEl>
                                        <p:attrNameLst>
                                          <p:attrName>style.visibility</p:attrName>
                                        </p:attrNameLst>
                                      </p:cBhvr>
                                      <p:to>
                                        <p:strVal val="visible"/>
                                      </p:to>
                                    </p:set>
                                    <p:anim calcmode="lin" valueType="num">
                                      <p:cBhvr additive="base">
                                        <p:cTn id="171" dur="500" fill="hold"/>
                                        <p:tgtEl>
                                          <p:spTgt spid="54"/>
                                        </p:tgtEl>
                                        <p:attrNameLst>
                                          <p:attrName>ppt_x</p:attrName>
                                        </p:attrNameLst>
                                      </p:cBhvr>
                                      <p:tavLst>
                                        <p:tav tm="0">
                                          <p:val>
                                            <p:strVal val="0-#ppt_w/2"/>
                                          </p:val>
                                        </p:tav>
                                        <p:tav tm="100000">
                                          <p:val>
                                            <p:strVal val="#ppt_x"/>
                                          </p:val>
                                        </p:tav>
                                      </p:tavLst>
                                    </p:anim>
                                    <p:anim calcmode="lin" valueType="num">
                                      <p:cBhvr additive="base">
                                        <p:cTn id="172"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8" fill="hold" grpId="0" nodeType="clickEffect">
                                  <p:stCondLst>
                                    <p:cond delay="0"/>
                                  </p:stCondLst>
                                  <p:childTnLst>
                                    <p:set>
                                      <p:cBhvr>
                                        <p:cTn id="176" dur="1" fill="hold">
                                          <p:stCondLst>
                                            <p:cond delay="0"/>
                                          </p:stCondLst>
                                        </p:cTn>
                                        <p:tgtEl>
                                          <p:spTgt spid="55"/>
                                        </p:tgtEl>
                                        <p:attrNameLst>
                                          <p:attrName>style.visibility</p:attrName>
                                        </p:attrNameLst>
                                      </p:cBhvr>
                                      <p:to>
                                        <p:strVal val="visible"/>
                                      </p:to>
                                    </p:set>
                                    <p:anim calcmode="lin" valueType="num">
                                      <p:cBhvr additive="base">
                                        <p:cTn id="177" dur="500" fill="hold"/>
                                        <p:tgtEl>
                                          <p:spTgt spid="55"/>
                                        </p:tgtEl>
                                        <p:attrNameLst>
                                          <p:attrName>ppt_x</p:attrName>
                                        </p:attrNameLst>
                                      </p:cBhvr>
                                      <p:tavLst>
                                        <p:tav tm="0">
                                          <p:val>
                                            <p:strVal val="0-#ppt_w/2"/>
                                          </p:val>
                                        </p:tav>
                                        <p:tav tm="100000">
                                          <p:val>
                                            <p:strVal val="#ppt_x"/>
                                          </p:val>
                                        </p:tav>
                                      </p:tavLst>
                                    </p:anim>
                                    <p:anim calcmode="lin" valueType="num">
                                      <p:cBhvr additive="base">
                                        <p:cTn id="178"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8" fill="hold" grpId="0" nodeType="click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500" fill="hold"/>
                                        <p:tgtEl>
                                          <p:spTgt spid="60"/>
                                        </p:tgtEl>
                                        <p:attrNameLst>
                                          <p:attrName>ppt_x</p:attrName>
                                        </p:attrNameLst>
                                      </p:cBhvr>
                                      <p:tavLst>
                                        <p:tav tm="0">
                                          <p:val>
                                            <p:strVal val="0-#ppt_w/2"/>
                                          </p:val>
                                        </p:tav>
                                        <p:tav tm="100000">
                                          <p:val>
                                            <p:strVal val="#ppt_x"/>
                                          </p:val>
                                        </p:tav>
                                      </p:tavLst>
                                    </p:anim>
                                    <p:anim calcmode="lin" valueType="num">
                                      <p:cBhvr additive="base">
                                        <p:cTn id="18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1" grpId="0"/>
      <p:bldP spid="21" grpId="0"/>
      <p:bldP spid="27" grpId="0"/>
      <p:bldP spid="35" grpId="0"/>
      <p:bldP spid="52" grpId="0"/>
      <p:bldP spid="53" grpId="0"/>
      <p:bldP spid="54" grpId="0"/>
      <p:bldP spid="55"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ADV T/P</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553169" y="3369498"/>
            <a:ext cx="805971" cy="76378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19688" y="278077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is</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335331" y="2780776"/>
            <a:ext cx="171710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monkey</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rot="2554353">
            <a:off x="4775082" y="3432798"/>
            <a:ext cx="811823" cy="461665"/>
          </a:xfrm>
          <a:prstGeom prst="rect">
            <a:avLst/>
          </a:prstGeom>
          <a:noFill/>
        </p:spPr>
        <p:txBody>
          <a:bodyPr wrap="square" rtlCol="0">
            <a:spAutoFit/>
          </a:bodyPr>
          <a:lstStyle/>
          <a:p>
            <a:r>
              <a:rPr lang="en-US" sz="2400" dirty="0" smtClean="0">
                <a:solidFill>
                  <a:schemeClr val="tx1"/>
                </a:solidFill>
                <a:latin typeface="Arial" panose="020B0604020202020204" pitchFamily="34" charset="0"/>
                <a:cs typeface="Arial" panose="020B0604020202020204" pitchFamily="34" charset="0"/>
              </a:rPr>
              <a:t>prep</a:t>
            </a:r>
            <a:endParaRPr lang="en-US" sz="2400" dirty="0">
              <a:solidFill>
                <a:schemeClr val="tx1"/>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452521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The monkey </a:t>
            </a:r>
            <a:r>
              <a:rPr lang="en-US" dirty="0" smtClean="0">
                <a:solidFill>
                  <a:srgbClr val="00B050"/>
                </a:solidFill>
              </a:rPr>
              <a:t>is</a:t>
            </a:r>
            <a:r>
              <a:rPr lang="en-US" dirty="0" smtClean="0">
                <a:solidFill>
                  <a:srgbClr val="FF0000"/>
                </a:solidFill>
              </a:rPr>
              <a:t> </a:t>
            </a:r>
            <a:r>
              <a:rPr lang="en-US" dirty="0" smtClean="0">
                <a:solidFill>
                  <a:srgbClr val="7030A0"/>
                </a:solidFill>
              </a:rPr>
              <a:t>in the zoo</a:t>
            </a:r>
            <a:r>
              <a:rPr lang="en-US" dirty="0" smtClean="0"/>
              <a:t>.</a:t>
            </a:r>
            <a:endParaRPr lang="en-US" dirty="0"/>
          </a:p>
        </p:txBody>
      </p:sp>
      <p:grpSp>
        <p:nvGrpSpPr>
          <p:cNvPr id="3" name="Group 2"/>
          <p:cNvGrpSpPr/>
          <p:nvPr/>
        </p:nvGrpSpPr>
        <p:grpSpPr>
          <a:xfrm>
            <a:off x="6449869" y="95213"/>
            <a:ext cx="2037480" cy="1355627"/>
            <a:chOff x="6229699" y="2668044"/>
            <a:chExt cx="2037480" cy="1355627"/>
          </a:xfrm>
        </p:grpSpPr>
        <p:sp>
          <p:nvSpPr>
            <p:cNvPr id="13"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6443255" y="2886823"/>
              <a:ext cx="1610368" cy="738664"/>
            </a:xfrm>
            <a:prstGeom prst="rect">
              <a:avLst/>
            </a:prstGeom>
            <a:noFill/>
          </p:spPr>
          <p:txBody>
            <a:bodyPr wrap="square" rtlCol="0">
              <a:spAutoFit/>
            </a:bodyPr>
            <a:lstStyle/>
            <a:p>
              <a:pPr algn="ctr"/>
              <a:r>
                <a:rPr lang="en-US" dirty="0" smtClean="0">
                  <a:solidFill>
                    <a:srgbClr val="1C4587"/>
                  </a:solidFill>
                </a:rPr>
                <a:t>IN THE ZOO is an adverbial prep phrase. </a:t>
              </a:r>
              <a:endParaRPr lang="en-US" dirty="0">
                <a:solidFill>
                  <a:srgbClr val="1C4587"/>
                </a:solidFill>
              </a:endParaRPr>
            </a:p>
          </p:txBody>
        </p:sp>
      </p:grpSp>
      <p:grpSp>
        <p:nvGrpSpPr>
          <p:cNvPr id="22" name="Group 21"/>
          <p:cNvGrpSpPr/>
          <p:nvPr/>
        </p:nvGrpSpPr>
        <p:grpSpPr>
          <a:xfrm>
            <a:off x="5898524" y="2377502"/>
            <a:ext cx="1831100" cy="1385280"/>
            <a:chOff x="5898524" y="2377502"/>
            <a:chExt cx="1831100" cy="1385280"/>
          </a:xfrm>
        </p:grpSpPr>
        <p:sp>
          <p:nvSpPr>
            <p:cNvPr id="14" name="Google Shape;297;p36"/>
            <p:cNvSpPr/>
            <p:nvPr/>
          </p:nvSpPr>
          <p:spPr>
            <a:xfrm rot="10800000" flipH="1" flipV="1">
              <a:off x="5898524" y="2377502"/>
              <a:ext cx="1831100" cy="1385280"/>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p:cNvSpPr txBox="1"/>
            <p:nvPr/>
          </p:nvSpPr>
          <p:spPr>
            <a:xfrm>
              <a:off x="6042751" y="2588833"/>
              <a:ext cx="1466199" cy="738664"/>
            </a:xfrm>
            <a:prstGeom prst="rect">
              <a:avLst/>
            </a:prstGeom>
            <a:noFill/>
          </p:spPr>
          <p:txBody>
            <a:bodyPr wrap="square" rtlCol="0">
              <a:spAutoFit/>
            </a:bodyPr>
            <a:lstStyle/>
            <a:p>
              <a:pPr algn="ctr"/>
              <a:r>
                <a:rPr lang="en-US" dirty="0" smtClean="0">
                  <a:solidFill>
                    <a:srgbClr val="1C4587"/>
                  </a:solidFill>
                </a:rPr>
                <a:t>Down with the prep. Across with the noun.</a:t>
              </a:r>
              <a:endParaRPr lang="en-US" dirty="0">
                <a:solidFill>
                  <a:srgbClr val="1C4587"/>
                </a:solidFill>
              </a:endParaRPr>
            </a:p>
          </p:txBody>
        </p:sp>
      </p:grpSp>
      <p:cxnSp>
        <p:nvCxnSpPr>
          <p:cNvPr id="19" name="Straight Connector 18"/>
          <p:cNvCxnSpPr/>
          <p:nvPr/>
        </p:nvCxnSpPr>
        <p:spPr>
          <a:xfrm flipV="1">
            <a:off x="5334557" y="4133282"/>
            <a:ext cx="1152890"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611027" y="3709355"/>
            <a:ext cx="889700" cy="461665"/>
          </a:xfrm>
          <a:prstGeom prst="rect">
            <a:avLst/>
          </a:prstGeom>
          <a:noFill/>
        </p:spPr>
        <p:txBody>
          <a:bodyPr wrap="square" rtlCol="0">
            <a:spAutoFit/>
          </a:bodyPr>
          <a:lstStyle/>
          <a:p>
            <a:r>
              <a:rPr lang="en-US" sz="2400" dirty="0" smtClean="0">
                <a:solidFill>
                  <a:schemeClr val="tx1"/>
                </a:solidFill>
                <a:latin typeface="Arial" panose="020B0604020202020204" pitchFamily="34" charset="0"/>
                <a:cs typeface="Arial" panose="020B0604020202020204" pitchFamily="34" charset="0"/>
              </a:rPr>
              <a:t>noun</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4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 presetClass="entr" presetSubtype="2"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1+#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 presetClass="entr" presetSubtype="6"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1+#ppt_w/2"/>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1500"/>
                            </p:stCondLst>
                            <p:childTnLst>
                              <p:par>
                                <p:cTn id="51" presetID="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10" presetClass="entr" presetSubtype="0" fill="hold" nodeType="afterEffect">
                                  <p:stCondLst>
                                    <p:cond delay="50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2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ctrTitle" idx="4294967295"/>
          </p:nvPr>
        </p:nvSpPr>
        <p:spPr>
          <a:xfrm>
            <a:off x="1806950" y="600098"/>
            <a:ext cx="48741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dirty="0" smtClean="0"/>
              <a:t>Indirect Objects</a:t>
            </a:r>
            <a:endParaRPr sz="7200" dirty="0"/>
          </a:p>
        </p:txBody>
      </p:sp>
      <p:sp>
        <p:nvSpPr>
          <p:cNvPr id="88" name="Google Shape;88;p17"/>
          <p:cNvSpPr txBox="1">
            <a:spLocks noGrp="1"/>
          </p:cNvSpPr>
          <p:nvPr>
            <p:ph type="subTitle" idx="4294967295"/>
          </p:nvPr>
        </p:nvSpPr>
        <p:spPr>
          <a:xfrm>
            <a:off x="1599665" y="1937999"/>
            <a:ext cx="48741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F</a:t>
            </a:r>
            <a:r>
              <a:rPr lang="en" dirty="0" smtClean="0"/>
              <a:t>ound between the action verb and direct object</a:t>
            </a:r>
          </a:p>
          <a:p>
            <a:pPr marL="0" lvl="0" indent="0" algn="l" rtl="0">
              <a:spcBef>
                <a:spcPts val="0"/>
              </a:spcBef>
              <a:spcAft>
                <a:spcPts val="0"/>
              </a:spcAft>
              <a:buNone/>
            </a:pPr>
            <a:r>
              <a:rPr lang="en" dirty="0" smtClean="0"/>
              <a:t>Answer questions To / For What or To / For Whom</a:t>
            </a:r>
          </a:p>
          <a:p>
            <a:pPr marL="0" lvl="0" indent="0" algn="l" rtl="0">
              <a:spcBef>
                <a:spcPts val="0"/>
              </a:spcBef>
              <a:spcAft>
                <a:spcPts val="0"/>
              </a:spcAft>
              <a:buNone/>
            </a:pPr>
            <a:r>
              <a:rPr lang="en" dirty="0" smtClean="0"/>
              <a:t>Kind of like prep phrases without the preposition</a:t>
            </a:r>
            <a:endParaRPr dirty="0"/>
          </a:p>
        </p:txBody>
      </p:sp>
      <p:sp>
        <p:nvSpPr>
          <p:cNvPr id="89" name="Google Shape;89;p17"/>
          <p:cNvSpPr/>
          <p:nvPr/>
        </p:nvSpPr>
        <p:spPr>
          <a:xfrm>
            <a:off x="6711071" y="2548448"/>
            <a:ext cx="1693301" cy="1715846"/>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0" name="Google Shape;90;p17"/>
          <p:cNvSpPr/>
          <p:nvPr/>
        </p:nvSpPr>
        <p:spPr>
          <a:xfrm rot="1472978">
            <a:off x="5171507" y="3405154"/>
            <a:ext cx="989994" cy="96432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1" name="Google Shape;91;p17"/>
          <p:cNvSpPr/>
          <p:nvPr/>
        </p:nvSpPr>
        <p:spPr>
          <a:xfrm>
            <a:off x="6464326" y="2512199"/>
            <a:ext cx="433447" cy="42119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2" name="Google Shape;92;p17"/>
          <p:cNvSpPr/>
          <p:nvPr/>
        </p:nvSpPr>
        <p:spPr>
          <a:xfrm rot="2487249">
            <a:off x="6104829" y="4295571"/>
            <a:ext cx="308371" cy="29965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3" name="Google Shape;93;p17"/>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70</a:t>
            </a:fld>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IX: </a:t>
            </a:r>
            <a:r>
              <a:rPr lang="en" dirty="0" smtClean="0">
                <a:solidFill>
                  <a:srgbClr val="FF0000"/>
                </a:solidFill>
              </a:rPr>
              <a:t>NP</a:t>
            </a:r>
            <a:r>
              <a:rPr lang="en" baseline="-25000" dirty="0" smtClean="0">
                <a:solidFill>
                  <a:srgbClr val="FF0000"/>
                </a:solidFill>
              </a:rPr>
              <a:t>1</a:t>
            </a:r>
            <a:r>
              <a:rPr lang="en" dirty="0" smtClean="0"/>
              <a:t> – </a:t>
            </a:r>
            <a:r>
              <a:rPr lang="en" dirty="0" smtClean="0">
                <a:solidFill>
                  <a:srgbClr val="00B050"/>
                </a:solidFill>
              </a:rPr>
              <a:t>V-tr </a:t>
            </a:r>
            <a:r>
              <a:rPr lang="en" dirty="0" smtClean="0"/>
              <a:t>– </a:t>
            </a:r>
            <a:r>
              <a:rPr lang="en" dirty="0" smtClean="0">
                <a:solidFill>
                  <a:srgbClr val="7030A0"/>
                </a:solidFill>
              </a:rPr>
              <a:t>NP</a:t>
            </a:r>
            <a:r>
              <a:rPr lang="en" baseline="-25000" dirty="0" smtClean="0">
                <a:solidFill>
                  <a:srgbClr val="7030A0"/>
                </a:solidFill>
              </a:rPr>
              <a:t>2</a:t>
            </a:r>
            <a:r>
              <a:rPr lang="en" dirty="0" smtClean="0">
                <a:solidFill>
                  <a:srgbClr val="7030A0"/>
                </a:solidFill>
              </a:rPr>
              <a:t> </a:t>
            </a:r>
            <a:r>
              <a:rPr lang="en" dirty="0" smtClean="0"/>
              <a:t>– </a:t>
            </a:r>
            <a:r>
              <a:rPr lang="en" dirty="0" smtClean="0">
                <a:solidFill>
                  <a:srgbClr val="FFC000"/>
                </a:solidFill>
              </a:rPr>
              <a:t>Adj</a:t>
            </a:r>
            <a:endParaRPr dirty="0">
              <a:solidFill>
                <a:srgbClr val="FFC000"/>
              </a:solidFill>
            </a:endParaRPr>
          </a:p>
        </p:txBody>
      </p:sp>
      <p:cxnSp>
        <p:nvCxnSpPr>
          <p:cNvPr id="6" name="Straight Connector 5"/>
          <p:cNvCxnSpPr/>
          <p:nvPr/>
        </p:nvCxnSpPr>
        <p:spPr>
          <a:xfrm>
            <a:off x="2220519" y="3525140"/>
            <a:ext cx="4718163" cy="24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404557" y="2933255"/>
            <a:ext cx="12526"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548466" y="3065950"/>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V-</a:t>
            </a:r>
            <a:r>
              <a:rPr lang="en-US" sz="2400" dirty="0" err="1" smtClean="0">
                <a:solidFill>
                  <a:srgbClr val="00B050"/>
                </a:solidFill>
                <a:latin typeface="Arial" panose="020B0604020202020204" pitchFamily="34" charset="0"/>
                <a:cs typeface="Arial" panose="020B0604020202020204" pitchFamily="34" charset="0"/>
              </a:rPr>
              <a:t>tr</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491150" y="3049218"/>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r>
              <a:rPr lang="en-US" sz="2400" baseline="-25000" dirty="0" smtClean="0">
                <a:solidFill>
                  <a:srgbClr val="FF0000"/>
                </a:solidFill>
                <a:latin typeface="Arial" panose="020B0604020202020204" pitchFamily="34" charset="0"/>
                <a:cs typeface="Arial" panose="020B0604020202020204" pitchFamily="34" charset="0"/>
              </a:rPr>
              <a:t>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5152548"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a:t>
            </a:r>
            <a:r>
              <a:rPr lang="en-US" baseline="-25000" dirty="0" smtClean="0">
                <a:solidFill>
                  <a:srgbClr val="FF0000"/>
                </a:solidFill>
              </a:rPr>
              <a:t>1</a:t>
            </a:r>
            <a:r>
              <a:rPr lang="en-US" dirty="0" smtClean="0">
                <a:solidFill>
                  <a:srgbClr val="FF0000"/>
                </a:solidFill>
              </a:rPr>
              <a:t> is a Noun Phrase. It is the SUBJECT. </a:t>
            </a:r>
            <a:endParaRPr lang="en-US" dirty="0">
              <a:solidFill>
                <a:srgbClr val="FF0000"/>
              </a:solidFill>
            </a:endParaRPr>
          </a:p>
        </p:txBody>
      </p:sp>
      <p:sp>
        <p:nvSpPr>
          <p:cNvPr id="17" name="Google Shape;68;p14"/>
          <p:cNvSpPr txBox="1">
            <a:spLocks/>
          </p:cNvSpPr>
          <p:nvPr/>
        </p:nvSpPr>
        <p:spPr>
          <a:xfrm>
            <a:off x="1924656" y="1374201"/>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V-</a:t>
            </a:r>
            <a:r>
              <a:rPr lang="en-US" dirty="0" err="1" smtClean="0">
                <a:solidFill>
                  <a:srgbClr val="00B050"/>
                </a:solidFill>
              </a:rPr>
              <a:t>tr</a:t>
            </a:r>
            <a:r>
              <a:rPr lang="en-US" dirty="0" smtClean="0">
                <a:solidFill>
                  <a:srgbClr val="00B050"/>
                </a:solidFill>
              </a:rPr>
              <a:t> is a transitive verb.</a:t>
            </a:r>
            <a:endParaRPr lang="en-US" dirty="0">
              <a:solidFill>
                <a:srgbClr val="00B050"/>
              </a:solidFill>
            </a:endParaRPr>
          </a:p>
        </p:txBody>
      </p:sp>
      <p:grpSp>
        <p:nvGrpSpPr>
          <p:cNvPr id="12" name="Group 11"/>
          <p:cNvGrpSpPr/>
          <p:nvPr/>
        </p:nvGrpSpPr>
        <p:grpSpPr>
          <a:xfrm>
            <a:off x="5775579" y="3174011"/>
            <a:ext cx="3361662" cy="1975361"/>
            <a:chOff x="5766108" y="3166269"/>
            <a:chExt cx="3361662" cy="1975361"/>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5" name="Rounded Rectangular Callout 4"/>
            <p:cNvSpPr/>
            <p:nvPr/>
          </p:nvSpPr>
          <p:spPr>
            <a:xfrm>
              <a:off x="5766108" y="3166269"/>
              <a:ext cx="2263076" cy="791954"/>
            </a:xfrm>
            <a:prstGeom prst="wedgeRoundRectCallout">
              <a:avLst>
                <a:gd name="adj1" fmla="val 46898"/>
                <a:gd name="adj2" fmla="val 104409"/>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So, like a Predicate Adjective, place it on the main line after a slanted line.</a:t>
              </a:r>
              <a:endParaRPr lang="en-US" sz="1200" dirty="0"/>
            </a:p>
          </p:txBody>
        </p:sp>
      </p:grpSp>
      <p:grpSp>
        <p:nvGrpSpPr>
          <p:cNvPr id="25" name="Group 24"/>
          <p:cNvGrpSpPr/>
          <p:nvPr/>
        </p:nvGrpSpPr>
        <p:grpSpPr>
          <a:xfrm>
            <a:off x="0" y="3625542"/>
            <a:ext cx="3146612" cy="1546662"/>
            <a:chOff x="-59184" y="3594969"/>
            <a:chExt cx="3146612" cy="1546662"/>
          </a:xfrm>
        </p:grpSpPr>
        <p:pic>
          <p:nvPicPr>
            <p:cNvPr id="24" name="Picture 23"/>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3" name="Rounded Rectangular Callout 22"/>
            <p:cNvSpPr/>
            <p:nvPr/>
          </p:nvSpPr>
          <p:spPr>
            <a:xfrm>
              <a:off x="1234220" y="3620639"/>
              <a:ext cx="1853208" cy="767943"/>
            </a:xfrm>
            <a:prstGeom prst="wedgeRoundRectCallout">
              <a:avLst>
                <a:gd name="adj1" fmla="val -63618"/>
                <a:gd name="adj2" fmla="val 58538"/>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Here the final adjective following the Direct Object modifies that Direct Object. </a:t>
              </a:r>
              <a:endParaRPr lang="en-US" sz="1200" dirty="0"/>
            </a:p>
          </p:txBody>
        </p:sp>
      </p:grpSp>
      <p:sp>
        <p:nvSpPr>
          <p:cNvPr id="15" name="Google Shape;68;p14"/>
          <p:cNvSpPr txBox="1">
            <a:spLocks/>
          </p:cNvSpPr>
          <p:nvPr/>
        </p:nvSpPr>
        <p:spPr>
          <a:xfrm>
            <a:off x="1934128" y="2416190"/>
            <a:ext cx="631662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err="1" smtClean="0">
                <a:solidFill>
                  <a:srgbClr val="FFC000"/>
                </a:solidFill>
              </a:rPr>
              <a:t>Adj</a:t>
            </a:r>
            <a:r>
              <a:rPr lang="en-US" dirty="0" smtClean="0">
                <a:solidFill>
                  <a:srgbClr val="FFC000"/>
                </a:solidFill>
              </a:rPr>
              <a:t> is an Adjective. It is the Objective Complement. </a:t>
            </a:r>
            <a:endParaRPr lang="en-US" dirty="0">
              <a:solidFill>
                <a:srgbClr val="FFC000"/>
              </a:solidFill>
            </a:endParaRPr>
          </a:p>
        </p:txBody>
      </p:sp>
      <p:sp>
        <p:nvSpPr>
          <p:cNvPr id="18" name="TextBox 17"/>
          <p:cNvSpPr txBox="1"/>
          <p:nvPr/>
        </p:nvSpPr>
        <p:spPr>
          <a:xfrm>
            <a:off x="4649667" y="3065949"/>
            <a:ext cx="939452"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NP</a:t>
            </a:r>
            <a:r>
              <a:rPr lang="en-US" sz="2400" baseline="-25000" dirty="0">
                <a:solidFill>
                  <a:srgbClr val="7030A0"/>
                </a:solidFill>
                <a:latin typeface="Arial" panose="020B0604020202020204" pitchFamily="34" charset="0"/>
                <a:cs typeface="Arial" panose="020B0604020202020204" pitchFamily="34" charset="0"/>
              </a:rPr>
              <a:t>2</a:t>
            </a:r>
          </a:p>
        </p:txBody>
      </p:sp>
      <p:cxnSp>
        <p:nvCxnSpPr>
          <p:cNvPr id="19" name="Straight Connector 18"/>
          <p:cNvCxnSpPr/>
          <p:nvPr/>
        </p:nvCxnSpPr>
        <p:spPr>
          <a:xfrm flipH="1">
            <a:off x="4487918" y="2930224"/>
            <a:ext cx="0" cy="594360"/>
          </a:xfrm>
          <a:prstGeom prst="line">
            <a:avLst/>
          </a:prstGeom>
          <a:ln w="38100"/>
        </p:spPr>
        <p:style>
          <a:lnRef idx="1">
            <a:schemeClr val="dk1"/>
          </a:lnRef>
          <a:fillRef idx="0">
            <a:schemeClr val="dk1"/>
          </a:fillRef>
          <a:effectRef idx="0">
            <a:schemeClr val="dk1"/>
          </a:effectRef>
          <a:fontRef idx="minor">
            <a:schemeClr val="tx1"/>
          </a:fontRef>
        </p:style>
      </p:cxnSp>
      <p:sp>
        <p:nvSpPr>
          <p:cNvPr id="27" name="Google Shape;68;p14"/>
          <p:cNvSpPr txBox="1">
            <a:spLocks/>
          </p:cNvSpPr>
          <p:nvPr/>
        </p:nvSpPr>
        <p:spPr>
          <a:xfrm>
            <a:off x="1934128" y="1876747"/>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7030A0"/>
                </a:solidFill>
              </a:rPr>
              <a:t>NP</a:t>
            </a:r>
            <a:r>
              <a:rPr lang="en-US" baseline="-25000" dirty="0" smtClean="0">
                <a:solidFill>
                  <a:srgbClr val="7030A0"/>
                </a:solidFill>
              </a:rPr>
              <a:t>2</a:t>
            </a:r>
            <a:r>
              <a:rPr lang="en-US" dirty="0" smtClean="0">
                <a:solidFill>
                  <a:srgbClr val="7030A0"/>
                </a:solidFill>
              </a:rPr>
              <a:t> is a Noun Phrase. It is the DIRECT OBJECT. </a:t>
            </a:r>
            <a:endParaRPr lang="en-US" dirty="0">
              <a:solidFill>
                <a:srgbClr val="7030A0"/>
              </a:solidFill>
            </a:endParaRPr>
          </a:p>
        </p:txBody>
      </p:sp>
      <p:grpSp>
        <p:nvGrpSpPr>
          <p:cNvPr id="28" name="Group 27"/>
          <p:cNvGrpSpPr/>
          <p:nvPr/>
        </p:nvGrpSpPr>
        <p:grpSpPr>
          <a:xfrm>
            <a:off x="7100604" y="1403880"/>
            <a:ext cx="1876101" cy="1082417"/>
            <a:chOff x="6229699" y="2668044"/>
            <a:chExt cx="2037480" cy="1355627"/>
          </a:xfrm>
        </p:grpSpPr>
        <p:sp>
          <p:nvSpPr>
            <p:cNvPr id="29"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TextBox 29"/>
            <p:cNvSpPr txBox="1"/>
            <p:nvPr/>
          </p:nvSpPr>
          <p:spPr>
            <a:xfrm>
              <a:off x="6410291" y="2935366"/>
              <a:ext cx="1610368" cy="743026"/>
            </a:xfrm>
            <a:prstGeom prst="rect">
              <a:avLst/>
            </a:prstGeom>
            <a:noFill/>
          </p:spPr>
          <p:txBody>
            <a:bodyPr wrap="square" rtlCol="0">
              <a:spAutoFit/>
            </a:bodyPr>
            <a:lstStyle/>
            <a:p>
              <a:pPr algn="ctr"/>
              <a:r>
                <a:rPr lang="en-US" dirty="0" smtClean="0">
                  <a:solidFill>
                    <a:srgbClr val="1C4587"/>
                  </a:solidFill>
                </a:rPr>
                <a:t>It “completes” the object.</a:t>
              </a:r>
              <a:endParaRPr lang="en-US" dirty="0">
                <a:solidFill>
                  <a:srgbClr val="1C4587"/>
                </a:solidFill>
              </a:endParaRPr>
            </a:p>
          </p:txBody>
        </p:sp>
      </p:grpSp>
    </p:spTree>
    <p:extLst>
      <p:ext uri="{BB962C8B-B14F-4D97-AF65-F5344CB8AC3E}">
        <p14:creationId xmlns:p14="http://schemas.microsoft.com/office/powerpoint/2010/main" val="251536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1"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childTnLst>
                          </p:cTn>
                        </p:par>
                        <p:par>
                          <p:cTn id="34" fill="hold">
                            <p:stCondLst>
                              <p:cond delay="1000"/>
                            </p:stCondLst>
                            <p:childTnLst>
                              <p:par>
                                <p:cTn id="35" presetID="2" presetClass="entr" presetSubtype="1"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1+#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5" grpId="0"/>
      <p:bldP spid="18" grpId="0"/>
      <p:bldP spid="2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IX: </a:t>
            </a:r>
            <a:r>
              <a:rPr lang="en" dirty="0" smtClean="0">
                <a:solidFill>
                  <a:srgbClr val="FF0000"/>
                </a:solidFill>
              </a:rPr>
              <a:t>NP</a:t>
            </a:r>
            <a:r>
              <a:rPr lang="en" baseline="-25000" dirty="0" smtClean="0">
                <a:solidFill>
                  <a:srgbClr val="FF0000"/>
                </a:solidFill>
              </a:rPr>
              <a:t>1</a:t>
            </a:r>
            <a:r>
              <a:rPr lang="en" dirty="0" smtClean="0"/>
              <a:t> – </a:t>
            </a:r>
            <a:r>
              <a:rPr lang="en" dirty="0" smtClean="0">
                <a:solidFill>
                  <a:srgbClr val="00B050"/>
                </a:solidFill>
              </a:rPr>
              <a:t>V-tr </a:t>
            </a:r>
            <a:r>
              <a:rPr lang="en" dirty="0" smtClean="0"/>
              <a:t>– </a:t>
            </a:r>
            <a:r>
              <a:rPr lang="en" dirty="0" smtClean="0">
                <a:solidFill>
                  <a:srgbClr val="7030A0"/>
                </a:solidFill>
              </a:rPr>
              <a:t>NP</a:t>
            </a:r>
            <a:r>
              <a:rPr lang="en" baseline="-25000" dirty="0" smtClean="0">
                <a:solidFill>
                  <a:srgbClr val="7030A0"/>
                </a:solidFill>
              </a:rPr>
              <a:t>2</a:t>
            </a:r>
            <a:r>
              <a:rPr lang="en" dirty="0" smtClean="0">
                <a:solidFill>
                  <a:srgbClr val="7030A0"/>
                </a:solidFill>
              </a:rPr>
              <a:t> </a:t>
            </a:r>
            <a:r>
              <a:rPr lang="en" dirty="0" smtClean="0"/>
              <a:t>– </a:t>
            </a:r>
            <a:r>
              <a:rPr lang="en" dirty="0" smtClean="0">
                <a:solidFill>
                  <a:srgbClr val="FFC000"/>
                </a:solidFill>
              </a:rPr>
              <a:t>Adj</a:t>
            </a:r>
            <a:endParaRPr dirty="0">
              <a:solidFill>
                <a:srgbClr val="FFC000"/>
              </a:solidFill>
            </a:endParaRPr>
          </a:p>
        </p:txBody>
      </p:sp>
      <p:cxnSp>
        <p:nvCxnSpPr>
          <p:cNvPr id="6" name="Straight Connector 5"/>
          <p:cNvCxnSpPr/>
          <p:nvPr/>
        </p:nvCxnSpPr>
        <p:spPr>
          <a:xfrm>
            <a:off x="2220519" y="3525140"/>
            <a:ext cx="4718163" cy="24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404557" y="2933255"/>
            <a:ext cx="12526"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548466" y="3065950"/>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V-</a:t>
            </a:r>
            <a:r>
              <a:rPr lang="en-US" sz="2400" dirty="0" err="1" smtClean="0">
                <a:solidFill>
                  <a:srgbClr val="00B050"/>
                </a:solidFill>
                <a:latin typeface="Arial" panose="020B0604020202020204" pitchFamily="34" charset="0"/>
                <a:cs typeface="Arial" panose="020B0604020202020204" pitchFamily="34" charset="0"/>
              </a:rPr>
              <a:t>tr</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491150" y="3049218"/>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r>
              <a:rPr lang="en-US" sz="2400" baseline="-25000" dirty="0" smtClean="0">
                <a:solidFill>
                  <a:srgbClr val="FF0000"/>
                </a:solidFill>
                <a:latin typeface="Arial" panose="020B0604020202020204" pitchFamily="34" charset="0"/>
                <a:cs typeface="Arial" panose="020B0604020202020204" pitchFamily="34" charset="0"/>
              </a:rPr>
              <a:t>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5152548"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a:t>
            </a:r>
            <a:r>
              <a:rPr lang="en-US" baseline="-25000" dirty="0" smtClean="0">
                <a:solidFill>
                  <a:srgbClr val="FF0000"/>
                </a:solidFill>
              </a:rPr>
              <a:t>1</a:t>
            </a:r>
            <a:r>
              <a:rPr lang="en-US" dirty="0" smtClean="0">
                <a:solidFill>
                  <a:srgbClr val="FF0000"/>
                </a:solidFill>
              </a:rPr>
              <a:t> is a Noun Phrase. It is the SUBJECT. </a:t>
            </a:r>
            <a:endParaRPr lang="en-US" dirty="0">
              <a:solidFill>
                <a:srgbClr val="FF0000"/>
              </a:solidFill>
            </a:endParaRPr>
          </a:p>
        </p:txBody>
      </p:sp>
      <p:sp>
        <p:nvSpPr>
          <p:cNvPr id="17" name="Google Shape;68;p14"/>
          <p:cNvSpPr txBox="1">
            <a:spLocks/>
          </p:cNvSpPr>
          <p:nvPr/>
        </p:nvSpPr>
        <p:spPr>
          <a:xfrm>
            <a:off x="1924656" y="1374201"/>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V-</a:t>
            </a:r>
            <a:r>
              <a:rPr lang="en-US" dirty="0" err="1" smtClean="0">
                <a:solidFill>
                  <a:srgbClr val="00B050"/>
                </a:solidFill>
              </a:rPr>
              <a:t>tr</a:t>
            </a:r>
            <a:r>
              <a:rPr lang="en-US" dirty="0" smtClean="0">
                <a:solidFill>
                  <a:srgbClr val="00B050"/>
                </a:solidFill>
              </a:rPr>
              <a:t> is a transitive verb.</a:t>
            </a:r>
            <a:endParaRPr lang="en-US" dirty="0">
              <a:solidFill>
                <a:srgbClr val="00B050"/>
              </a:solidFill>
            </a:endParaRPr>
          </a:p>
        </p:txBody>
      </p:sp>
      <p:grpSp>
        <p:nvGrpSpPr>
          <p:cNvPr id="12" name="Group 11"/>
          <p:cNvGrpSpPr/>
          <p:nvPr/>
        </p:nvGrpSpPr>
        <p:grpSpPr>
          <a:xfrm>
            <a:off x="5775579" y="3174011"/>
            <a:ext cx="3361662" cy="1975361"/>
            <a:chOff x="5766108" y="3166269"/>
            <a:chExt cx="3361662" cy="1975361"/>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7743916" y="3594969"/>
              <a:ext cx="1383854" cy="1546661"/>
            </a:xfrm>
            <a:prstGeom prst="rect">
              <a:avLst/>
            </a:prstGeom>
          </p:spPr>
        </p:pic>
        <p:sp>
          <p:nvSpPr>
            <p:cNvPr id="5" name="Rounded Rectangular Callout 4"/>
            <p:cNvSpPr/>
            <p:nvPr/>
          </p:nvSpPr>
          <p:spPr>
            <a:xfrm>
              <a:off x="5766108" y="3166269"/>
              <a:ext cx="2263076" cy="791954"/>
            </a:xfrm>
            <a:prstGeom prst="wedgeRoundRectCallout">
              <a:avLst>
                <a:gd name="adj1" fmla="val 46898"/>
                <a:gd name="adj2" fmla="val 104409"/>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So, like a Predicate Adjective, place it on the main line after a slanted line.</a:t>
              </a:r>
              <a:endParaRPr lang="en-US" sz="1200" dirty="0"/>
            </a:p>
          </p:txBody>
        </p:sp>
      </p:grpSp>
      <p:grpSp>
        <p:nvGrpSpPr>
          <p:cNvPr id="25" name="Group 24"/>
          <p:cNvGrpSpPr/>
          <p:nvPr/>
        </p:nvGrpSpPr>
        <p:grpSpPr>
          <a:xfrm>
            <a:off x="0" y="3625542"/>
            <a:ext cx="3146612" cy="1546662"/>
            <a:chOff x="-59184" y="3594969"/>
            <a:chExt cx="3146612" cy="1546662"/>
          </a:xfrm>
        </p:grpSpPr>
        <p:pic>
          <p:nvPicPr>
            <p:cNvPr id="24" name="Picture 23"/>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3" name="Rounded Rectangular Callout 22"/>
            <p:cNvSpPr/>
            <p:nvPr/>
          </p:nvSpPr>
          <p:spPr>
            <a:xfrm>
              <a:off x="1234220" y="3620639"/>
              <a:ext cx="1853208" cy="767943"/>
            </a:xfrm>
            <a:prstGeom prst="wedgeRoundRectCallout">
              <a:avLst>
                <a:gd name="adj1" fmla="val -63618"/>
                <a:gd name="adj2" fmla="val 58538"/>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Here the final adjective following the Direct Object modifies that Direct Object. </a:t>
              </a:r>
              <a:endParaRPr lang="en-US" sz="1200" dirty="0"/>
            </a:p>
          </p:txBody>
        </p:sp>
      </p:grpSp>
      <p:sp>
        <p:nvSpPr>
          <p:cNvPr id="15" name="Google Shape;68;p14"/>
          <p:cNvSpPr txBox="1">
            <a:spLocks/>
          </p:cNvSpPr>
          <p:nvPr/>
        </p:nvSpPr>
        <p:spPr>
          <a:xfrm>
            <a:off x="1934128" y="2416190"/>
            <a:ext cx="631662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err="1" smtClean="0">
                <a:solidFill>
                  <a:srgbClr val="FFC000"/>
                </a:solidFill>
              </a:rPr>
              <a:t>Adj</a:t>
            </a:r>
            <a:r>
              <a:rPr lang="en-US" dirty="0" smtClean="0">
                <a:solidFill>
                  <a:srgbClr val="FFC000"/>
                </a:solidFill>
              </a:rPr>
              <a:t> is an Adjective. It is the Objective Complement. </a:t>
            </a:r>
            <a:endParaRPr lang="en-US" dirty="0">
              <a:solidFill>
                <a:srgbClr val="FFC000"/>
              </a:solidFill>
            </a:endParaRPr>
          </a:p>
        </p:txBody>
      </p:sp>
      <p:sp>
        <p:nvSpPr>
          <p:cNvPr id="18" name="TextBox 17"/>
          <p:cNvSpPr txBox="1"/>
          <p:nvPr/>
        </p:nvSpPr>
        <p:spPr>
          <a:xfrm>
            <a:off x="4649667" y="3065949"/>
            <a:ext cx="939452"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NP</a:t>
            </a:r>
            <a:r>
              <a:rPr lang="en-US" sz="2400" baseline="-25000" dirty="0">
                <a:solidFill>
                  <a:srgbClr val="7030A0"/>
                </a:solidFill>
                <a:latin typeface="Arial" panose="020B0604020202020204" pitchFamily="34" charset="0"/>
                <a:cs typeface="Arial" panose="020B0604020202020204" pitchFamily="34" charset="0"/>
              </a:rPr>
              <a:t>2</a:t>
            </a:r>
          </a:p>
        </p:txBody>
      </p:sp>
      <p:cxnSp>
        <p:nvCxnSpPr>
          <p:cNvPr id="19" name="Straight Connector 18"/>
          <p:cNvCxnSpPr/>
          <p:nvPr/>
        </p:nvCxnSpPr>
        <p:spPr>
          <a:xfrm flipH="1">
            <a:off x="4487918" y="2930224"/>
            <a:ext cx="0" cy="594360"/>
          </a:xfrm>
          <a:prstGeom prst="line">
            <a:avLst/>
          </a:prstGeom>
          <a:ln w="38100"/>
        </p:spPr>
        <p:style>
          <a:lnRef idx="1">
            <a:schemeClr val="dk1"/>
          </a:lnRef>
          <a:fillRef idx="0">
            <a:schemeClr val="dk1"/>
          </a:fillRef>
          <a:effectRef idx="0">
            <a:schemeClr val="dk1"/>
          </a:effectRef>
          <a:fontRef idx="minor">
            <a:schemeClr val="tx1"/>
          </a:fontRef>
        </p:style>
      </p:cxnSp>
      <p:sp>
        <p:nvSpPr>
          <p:cNvPr id="27" name="Google Shape;68;p14"/>
          <p:cNvSpPr txBox="1">
            <a:spLocks/>
          </p:cNvSpPr>
          <p:nvPr/>
        </p:nvSpPr>
        <p:spPr>
          <a:xfrm>
            <a:off x="1934128" y="1876747"/>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7030A0"/>
                </a:solidFill>
              </a:rPr>
              <a:t>NP</a:t>
            </a:r>
            <a:r>
              <a:rPr lang="en-US" baseline="-25000" dirty="0" smtClean="0">
                <a:solidFill>
                  <a:srgbClr val="7030A0"/>
                </a:solidFill>
              </a:rPr>
              <a:t>2</a:t>
            </a:r>
            <a:r>
              <a:rPr lang="en-US" dirty="0" smtClean="0">
                <a:solidFill>
                  <a:srgbClr val="7030A0"/>
                </a:solidFill>
              </a:rPr>
              <a:t> is a Noun Phrase. It is the DIRECT OBJECT. </a:t>
            </a:r>
            <a:endParaRPr lang="en-US" dirty="0">
              <a:solidFill>
                <a:srgbClr val="7030A0"/>
              </a:solidFill>
            </a:endParaRPr>
          </a:p>
        </p:txBody>
      </p:sp>
      <p:grpSp>
        <p:nvGrpSpPr>
          <p:cNvPr id="28" name="Group 27"/>
          <p:cNvGrpSpPr/>
          <p:nvPr/>
        </p:nvGrpSpPr>
        <p:grpSpPr>
          <a:xfrm>
            <a:off x="7100604" y="1403880"/>
            <a:ext cx="1876101" cy="1082417"/>
            <a:chOff x="6229699" y="2668044"/>
            <a:chExt cx="2037480" cy="1355627"/>
          </a:xfrm>
        </p:grpSpPr>
        <p:sp>
          <p:nvSpPr>
            <p:cNvPr id="29"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TextBox 29"/>
            <p:cNvSpPr txBox="1"/>
            <p:nvPr/>
          </p:nvSpPr>
          <p:spPr>
            <a:xfrm>
              <a:off x="6410291" y="2935366"/>
              <a:ext cx="1610368" cy="743026"/>
            </a:xfrm>
            <a:prstGeom prst="rect">
              <a:avLst/>
            </a:prstGeom>
            <a:noFill/>
          </p:spPr>
          <p:txBody>
            <a:bodyPr wrap="square" rtlCol="0">
              <a:spAutoFit/>
            </a:bodyPr>
            <a:lstStyle/>
            <a:p>
              <a:pPr algn="ctr"/>
              <a:r>
                <a:rPr lang="en-US" dirty="0" smtClean="0">
                  <a:solidFill>
                    <a:srgbClr val="1C4587"/>
                  </a:solidFill>
                </a:rPr>
                <a:t>It “completes” the object.</a:t>
              </a:r>
              <a:endParaRPr lang="en-US" dirty="0">
                <a:solidFill>
                  <a:srgbClr val="1C4587"/>
                </a:solidFill>
              </a:endParaRPr>
            </a:p>
          </p:txBody>
        </p:sp>
      </p:grpSp>
      <p:cxnSp>
        <p:nvCxnSpPr>
          <p:cNvPr id="3" name="Straight Connector 2"/>
          <p:cNvCxnSpPr/>
          <p:nvPr/>
        </p:nvCxnSpPr>
        <p:spPr>
          <a:xfrm>
            <a:off x="5775579" y="2930224"/>
            <a:ext cx="383174" cy="58065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6275241" y="3005069"/>
            <a:ext cx="753730" cy="461665"/>
          </a:xfrm>
          <a:prstGeom prst="rect">
            <a:avLst/>
          </a:prstGeom>
          <a:noFill/>
        </p:spPr>
        <p:txBody>
          <a:bodyPr wrap="square" rtlCol="0">
            <a:spAutoFit/>
          </a:bodyPr>
          <a:lstStyle/>
          <a:p>
            <a:r>
              <a:rPr lang="en-US" sz="2400" dirty="0" err="1" smtClean="0">
                <a:solidFill>
                  <a:srgbClr val="FFC000"/>
                </a:solidFill>
                <a:latin typeface="Arial" panose="020B0604020202020204" pitchFamily="34" charset="0"/>
                <a:cs typeface="Arial" panose="020B0604020202020204" pitchFamily="34" charset="0"/>
              </a:rPr>
              <a:t>Adj</a:t>
            </a:r>
            <a:endParaRPr lang="en-US" sz="2400" baseline="-250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762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5"/>
                                        </p:tgtEl>
                                        <p:attrNameLst>
                                          <p:attrName>ppt_x</p:attrName>
                                        </p:attrNameLst>
                                      </p:cBhvr>
                                      <p:tavLst>
                                        <p:tav tm="0">
                                          <p:val>
                                            <p:strVal val="ppt_x"/>
                                          </p:val>
                                        </p:tav>
                                        <p:tav tm="100000">
                                          <p:val>
                                            <p:strVal val="ppt_x"/>
                                          </p:val>
                                        </p:tav>
                                      </p:tavLst>
                                    </p:anim>
                                    <p:anim calcmode="lin" valueType="num">
                                      <p:cBhvr additive="base">
                                        <p:cTn id="11" dur="500"/>
                                        <p:tgtEl>
                                          <p:spTgt spid="25"/>
                                        </p:tgtEl>
                                        <p:attrNameLst>
                                          <p:attrName>ppt_y</p:attrName>
                                        </p:attrNameLst>
                                      </p:cBhvr>
                                      <p:tavLst>
                                        <p:tav tm="0">
                                          <p:val>
                                            <p:strVal val="ppt_y"/>
                                          </p:val>
                                        </p:tav>
                                        <p:tav tm="100000">
                                          <p:val>
                                            <p:strVal val="1+ppt_h/2"/>
                                          </p:val>
                                        </p:tav>
                                      </p:tavLst>
                                    </p:anim>
                                    <p:set>
                                      <p:cBhvr>
                                        <p:cTn id="12" dur="1" fill="hold">
                                          <p:stCondLst>
                                            <p:cond delay="499"/>
                                          </p:stCondLst>
                                        </p:cTn>
                                        <p:tgtEl>
                                          <p:spTgt spid="25"/>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1+#ppt_w/2"/>
                                          </p:val>
                                        </p:tav>
                                        <p:tav tm="100000">
                                          <p:val>
                                            <p:strVal val="#ppt_x"/>
                                          </p:val>
                                        </p:tav>
                                      </p:tavLst>
                                    </p:anim>
                                    <p:anim calcmode="lin" valueType="num">
                                      <p:cBhvr additive="base">
                                        <p:cTn id="21"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IX: </a:t>
            </a:r>
            <a:r>
              <a:rPr lang="en" dirty="0">
                <a:solidFill>
                  <a:srgbClr val="FF0000"/>
                </a:solidFill>
              </a:rPr>
              <a:t>NP</a:t>
            </a:r>
            <a:r>
              <a:rPr lang="en" baseline="-25000" dirty="0">
                <a:solidFill>
                  <a:srgbClr val="FF0000"/>
                </a:solidFill>
              </a:rPr>
              <a:t>1</a:t>
            </a:r>
            <a:r>
              <a:rPr lang="en" dirty="0"/>
              <a:t> – </a:t>
            </a:r>
            <a:r>
              <a:rPr lang="en" dirty="0">
                <a:solidFill>
                  <a:srgbClr val="00B050"/>
                </a:solidFill>
              </a:rPr>
              <a:t>V-tr </a:t>
            </a:r>
            <a:r>
              <a:rPr lang="en" dirty="0"/>
              <a:t>– </a:t>
            </a:r>
            <a:r>
              <a:rPr lang="en" dirty="0">
                <a:solidFill>
                  <a:srgbClr val="7030A0"/>
                </a:solidFill>
              </a:rPr>
              <a:t>NP</a:t>
            </a:r>
            <a:r>
              <a:rPr lang="en" baseline="-25000" dirty="0">
                <a:solidFill>
                  <a:srgbClr val="7030A0"/>
                </a:solidFill>
              </a:rPr>
              <a:t>2</a:t>
            </a:r>
            <a:r>
              <a:rPr lang="en" dirty="0">
                <a:solidFill>
                  <a:srgbClr val="7030A0"/>
                </a:solidFill>
              </a:rPr>
              <a:t> </a:t>
            </a:r>
            <a:r>
              <a:rPr lang="en" dirty="0"/>
              <a:t>– </a:t>
            </a:r>
            <a:r>
              <a:rPr lang="en" dirty="0">
                <a:solidFill>
                  <a:srgbClr val="FFC000"/>
                </a:solidFill>
              </a:rPr>
              <a:t>Adj</a:t>
            </a:r>
            <a:endParaRPr dirty="0">
              <a:solidFill>
                <a:srgbClr val="7030A0"/>
              </a:solidFill>
            </a:endParaRPr>
          </a:p>
        </p:txBody>
      </p:sp>
      <p:cxnSp>
        <p:nvCxnSpPr>
          <p:cNvPr id="6" name="Straight Connector 5"/>
          <p:cNvCxnSpPr/>
          <p:nvPr/>
        </p:nvCxnSpPr>
        <p:spPr>
          <a:xfrm flipV="1">
            <a:off x="2345622" y="3349392"/>
            <a:ext cx="603504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231312" y="2687589"/>
            <a:ext cx="0"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294525" y="2835919"/>
            <a:ext cx="1987075"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considered</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523835" y="2825392"/>
            <a:ext cx="1528598"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We</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6" y="945501"/>
            <a:ext cx="650664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#1: </a:t>
            </a:r>
            <a:r>
              <a:rPr lang="en-US" dirty="0" smtClean="0">
                <a:solidFill>
                  <a:srgbClr val="FF0000"/>
                </a:solidFill>
              </a:rPr>
              <a:t>We </a:t>
            </a:r>
            <a:r>
              <a:rPr lang="en-US" dirty="0" smtClean="0">
                <a:solidFill>
                  <a:srgbClr val="00B050"/>
                </a:solidFill>
              </a:rPr>
              <a:t>considered</a:t>
            </a:r>
            <a:r>
              <a:rPr lang="en-US" dirty="0" smtClean="0">
                <a:solidFill>
                  <a:srgbClr val="FF0000"/>
                </a:solidFill>
              </a:rPr>
              <a:t> </a:t>
            </a:r>
            <a:r>
              <a:rPr lang="en-US" dirty="0" smtClean="0">
                <a:solidFill>
                  <a:srgbClr val="7030A0"/>
                </a:solidFill>
              </a:rPr>
              <a:t>the hobo’s odor </a:t>
            </a:r>
            <a:r>
              <a:rPr lang="en-US" dirty="0" smtClean="0">
                <a:solidFill>
                  <a:srgbClr val="FFC000"/>
                </a:solidFill>
              </a:rPr>
              <a:t>oppressive</a:t>
            </a:r>
            <a:r>
              <a:rPr lang="en-US" dirty="0" smtClean="0"/>
              <a:t>.</a:t>
            </a:r>
            <a:endParaRPr lang="en-US" dirty="0"/>
          </a:p>
        </p:txBody>
      </p:sp>
      <p:cxnSp>
        <p:nvCxnSpPr>
          <p:cNvPr id="8" name="Straight Connector 7"/>
          <p:cNvCxnSpPr/>
          <p:nvPr/>
        </p:nvCxnSpPr>
        <p:spPr>
          <a:xfrm>
            <a:off x="5993550" y="2770586"/>
            <a:ext cx="672117" cy="57888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6098279" y="3343806"/>
            <a:ext cx="1473614" cy="128189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rot="2554353">
            <a:off x="6607538" y="3691857"/>
            <a:ext cx="1084804" cy="461665"/>
          </a:xfrm>
          <a:prstGeom prst="rect">
            <a:avLst/>
          </a:prstGeom>
          <a:noFill/>
        </p:spPr>
        <p:txBody>
          <a:bodyPr wrap="square" rtlCol="0">
            <a:spAutoFit/>
          </a:bodyPr>
          <a:lstStyle/>
          <a:p>
            <a:r>
              <a:rPr lang="en-US" sz="2400" dirty="0">
                <a:solidFill>
                  <a:srgbClr val="1C4587"/>
                </a:solidFill>
                <a:latin typeface="Arial" panose="020B0604020202020204" pitchFamily="34" charset="0"/>
                <a:cs typeface="Arial" panose="020B0604020202020204" pitchFamily="34" charset="0"/>
              </a:rPr>
              <a:t>h</a:t>
            </a:r>
            <a:r>
              <a:rPr lang="en-US" sz="2400" dirty="0" smtClean="0">
                <a:solidFill>
                  <a:srgbClr val="1C4587"/>
                </a:solidFill>
                <a:latin typeface="Arial" panose="020B0604020202020204" pitchFamily="34" charset="0"/>
                <a:cs typeface="Arial" panose="020B0604020202020204" pitchFamily="34" charset="0"/>
              </a:rPr>
              <a:t>obo’s</a:t>
            </a:r>
            <a:endParaRPr lang="en-US" sz="2400" dirty="0">
              <a:solidFill>
                <a:srgbClr val="1C4587"/>
              </a:solidFill>
              <a:latin typeface="Arial" panose="020B0604020202020204" pitchFamily="34" charset="0"/>
              <a:cs typeface="Arial" panose="020B0604020202020204" pitchFamily="34" charset="0"/>
            </a:endParaRPr>
          </a:p>
        </p:txBody>
      </p:sp>
      <p:cxnSp>
        <p:nvCxnSpPr>
          <p:cNvPr id="26" name="Straight Connector 25"/>
          <p:cNvCxnSpPr/>
          <p:nvPr/>
        </p:nvCxnSpPr>
        <p:spPr>
          <a:xfrm>
            <a:off x="5085501" y="2770586"/>
            <a:ext cx="0" cy="59436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5229451" y="2835708"/>
            <a:ext cx="919477"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odor</a:t>
            </a:r>
            <a:endParaRPr lang="en-US" sz="2400" dirty="0">
              <a:solidFill>
                <a:srgbClr val="7030A0"/>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5331365" y="3348241"/>
            <a:ext cx="988753" cy="85938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rot="2554353">
            <a:off x="5755593" y="3632780"/>
            <a:ext cx="874774"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endParaRPr lang="en-US" sz="2400" dirty="0">
              <a:solidFill>
                <a:srgbClr val="1C4587"/>
              </a:solidFill>
              <a:latin typeface="Arial" panose="020B0604020202020204" pitchFamily="34" charset="0"/>
              <a:cs typeface="Arial" panose="020B0604020202020204" pitchFamily="34" charset="0"/>
            </a:endParaRPr>
          </a:p>
        </p:txBody>
      </p:sp>
      <p:sp>
        <p:nvSpPr>
          <p:cNvPr id="29" name="TextBox 28"/>
          <p:cNvSpPr txBox="1"/>
          <p:nvPr/>
        </p:nvSpPr>
        <p:spPr>
          <a:xfrm>
            <a:off x="6582416" y="2820935"/>
            <a:ext cx="1798246"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oppressive</a:t>
            </a:r>
            <a:endParaRPr lang="en-US" sz="2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81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1+#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1+#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1+#ppt_w/2"/>
                                          </p:val>
                                        </p:tav>
                                        <p:tav tm="100000">
                                          <p:val>
                                            <p:strVal val="#ppt_x"/>
                                          </p:val>
                                        </p:tav>
                                      </p:tavLst>
                                    </p:anim>
                                    <p:anim calcmode="lin" valueType="num">
                                      <p:cBhvr additive="base">
                                        <p:cTn id="57" dur="500" fill="hold"/>
                                        <p:tgtEl>
                                          <p:spTgt spid="28"/>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2" presetClass="entr" presetSubtype="2"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1+#ppt_w/2"/>
                                          </p:val>
                                        </p:tav>
                                        <p:tav tm="100000">
                                          <p:val>
                                            <p:strVal val="#ppt_x"/>
                                          </p:val>
                                        </p:tav>
                                      </p:tavLst>
                                    </p:anim>
                                    <p:anim calcmode="lin" valueType="num">
                                      <p:cBhvr additive="base">
                                        <p:cTn id="62" dur="500" fill="hold"/>
                                        <p:tgtEl>
                                          <p:spTgt spid="30"/>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 presetClass="entr" presetSubtype="12"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0-#ppt_w/2"/>
                                          </p:val>
                                        </p:tav>
                                        <p:tav tm="100000">
                                          <p:val>
                                            <p:strVal val="#ppt_x"/>
                                          </p:val>
                                        </p:tav>
                                      </p:tavLst>
                                    </p:anim>
                                    <p:anim calcmode="lin" valueType="num">
                                      <p:cBhvr additive="base">
                                        <p:cTn id="67" dur="500" fill="hold"/>
                                        <p:tgtEl>
                                          <p:spTgt spid="18"/>
                                        </p:tgtEl>
                                        <p:attrNameLst>
                                          <p:attrName>ppt_y</p:attrName>
                                        </p:attrNameLst>
                                      </p:cBhvr>
                                      <p:tavLst>
                                        <p:tav tm="0">
                                          <p:val>
                                            <p:strVal val="1+#ppt_h/2"/>
                                          </p:val>
                                        </p:tav>
                                        <p:tav tm="100000">
                                          <p:val>
                                            <p:strVal val="#ppt_y"/>
                                          </p:val>
                                        </p:tav>
                                      </p:tavLst>
                                    </p:anim>
                                  </p:childTnLst>
                                </p:cTn>
                              </p:par>
                            </p:childTnLst>
                          </p:cTn>
                        </p:par>
                        <p:par>
                          <p:cTn id="68" fill="hold">
                            <p:stCondLst>
                              <p:cond delay="1500"/>
                            </p:stCondLst>
                            <p:childTnLst>
                              <p:par>
                                <p:cTn id="69" presetID="2" presetClass="entr" presetSubtype="12"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0-#ppt_w/2"/>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22" grpId="0"/>
      <p:bldP spid="27" grpId="0"/>
      <p:bldP spid="30" grpId="0"/>
      <p:bldP spid="2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IX: </a:t>
            </a:r>
            <a:r>
              <a:rPr lang="en" dirty="0">
                <a:solidFill>
                  <a:srgbClr val="FF0000"/>
                </a:solidFill>
              </a:rPr>
              <a:t>NP</a:t>
            </a:r>
            <a:r>
              <a:rPr lang="en" baseline="-25000" dirty="0">
                <a:solidFill>
                  <a:srgbClr val="FF0000"/>
                </a:solidFill>
              </a:rPr>
              <a:t>1</a:t>
            </a:r>
            <a:r>
              <a:rPr lang="en" dirty="0"/>
              <a:t> – </a:t>
            </a:r>
            <a:r>
              <a:rPr lang="en" dirty="0">
                <a:solidFill>
                  <a:srgbClr val="00B050"/>
                </a:solidFill>
              </a:rPr>
              <a:t>V-tr </a:t>
            </a:r>
            <a:r>
              <a:rPr lang="en" dirty="0"/>
              <a:t>– </a:t>
            </a:r>
            <a:r>
              <a:rPr lang="en" dirty="0">
                <a:solidFill>
                  <a:srgbClr val="7030A0"/>
                </a:solidFill>
              </a:rPr>
              <a:t>NP</a:t>
            </a:r>
            <a:r>
              <a:rPr lang="en" baseline="-25000" dirty="0">
                <a:solidFill>
                  <a:srgbClr val="7030A0"/>
                </a:solidFill>
              </a:rPr>
              <a:t>2</a:t>
            </a:r>
            <a:r>
              <a:rPr lang="en" dirty="0">
                <a:solidFill>
                  <a:srgbClr val="7030A0"/>
                </a:solidFill>
              </a:rPr>
              <a:t> </a:t>
            </a:r>
            <a:r>
              <a:rPr lang="en" dirty="0"/>
              <a:t>– </a:t>
            </a:r>
            <a:r>
              <a:rPr lang="en" dirty="0">
                <a:solidFill>
                  <a:srgbClr val="FFC000"/>
                </a:solidFill>
              </a:rPr>
              <a:t>Adj</a:t>
            </a:r>
            <a:endParaRPr dirty="0">
              <a:solidFill>
                <a:srgbClr val="7030A0"/>
              </a:solidFill>
            </a:endParaRPr>
          </a:p>
        </p:txBody>
      </p:sp>
      <p:cxnSp>
        <p:nvCxnSpPr>
          <p:cNvPr id="6" name="Straight Connector 5"/>
          <p:cNvCxnSpPr/>
          <p:nvPr/>
        </p:nvCxnSpPr>
        <p:spPr>
          <a:xfrm>
            <a:off x="989688" y="3371453"/>
            <a:ext cx="4963318"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036791" y="2780775"/>
            <a:ext cx="0"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180062" y="2882334"/>
            <a:ext cx="1265274"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painted</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1576048" y="2914684"/>
            <a:ext cx="835899"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fans</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5791376" cy="104466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The Steeler fans </a:t>
            </a:r>
            <a:r>
              <a:rPr lang="en-US" dirty="0" smtClean="0">
                <a:solidFill>
                  <a:srgbClr val="00B050"/>
                </a:solidFill>
              </a:rPr>
              <a:t>painted</a:t>
            </a:r>
            <a:r>
              <a:rPr lang="en-US" dirty="0" smtClean="0">
                <a:solidFill>
                  <a:srgbClr val="FF0000"/>
                </a:solidFill>
              </a:rPr>
              <a:t> </a:t>
            </a:r>
            <a:r>
              <a:rPr lang="en-US" dirty="0" smtClean="0">
                <a:solidFill>
                  <a:srgbClr val="7030A0"/>
                </a:solidFill>
              </a:rPr>
              <a:t>their faces </a:t>
            </a:r>
            <a:r>
              <a:rPr lang="en-US" dirty="0" smtClean="0">
                <a:solidFill>
                  <a:srgbClr val="FFC000"/>
                </a:solidFill>
              </a:rPr>
              <a:t>black and gold</a:t>
            </a:r>
            <a:r>
              <a:rPr lang="en-US" dirty="0" smtClean="0"/>
              <a:t>.</a:t>
            </a:r>
            <a:endParaRPr lang="en-US" dirty="0"/>
          </a:p>
        </p:txBody>
      </p:sp>
      <p:cxnSp>
        <p:nvCxnSpPr>
          <p:cNvPr id="8" name="Straight Connector 7"/>
          <p:cNvCxnSpPr/>
          <p:nvPr/>
        </p:nvCxnSpPr>
        <p:spPr>
          <a:xfrm>
            <a:off x="1833870" y="3381008"/>
            <a:ext cx="1344385" cy="12049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rot="2554353">
            <a:off x="2265005" y="3857686"/>
            <a:ext cx="1350752" cy="473951"/>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Steeler</a:t>
            </a:r>
            <a:endParaRPr lang="en-US" sz="2400" dirty="0">
              <a:solidFill>
                <a:srgbClr val="1C4587"/>
              </a:solidFill>
              <a:latin typeface="Arial" panose="020B0604020202020204" pitchFamily="34" charset="0"/>
              <a:cs typeface="Arial" panose="020B0604020202020204" pitchFamily="34" charset="0"/>
            </a:endParaRPr>
          </a:p>
        </p:txBody>
      </p:sp>
      <p:cxnSp>
        <p:nvCxnSpPr>
          <p:cNvPr id="26" name="Straight Connector 25"/>
          <p:cNvCxnSpPr/>
          <p:nvPr/>
        </p:nvCxnSpPr>
        <p:spPr>
          <a:xfrm>
            <a:off x="4422623" y="2763508"/>
            <a:ext cx="0" cy="59436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4498640" y="2875770"/>
            <a:ext cx="996277"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faces</a:t>
            </a:r>
            <a:endParaRPr lang="en-US" sz="2400" dirty="0">
              <a:solidFill>
                <a:srgbClr val="7030A0"/>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4604965" y="3363068"/>
            <a:ext cx="842319" cy="76075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rot="2554353">
            <a:off x="1569164" y="3628978"/>
            <a:ext cx="861520" cy="461665"/>
          </a:xfrm>
          <a:prstGeom prst="rect">
            <a:avLst/>
          </a:prstGeom>
          <a:noFill/>
        </p:spPr>
        <p:txBody>
          <a:bodyPr wrap="square" rtlCol="0">
            <a:spAutoFit/>
          </a:bodyPr>
          <a:lstStyle/>
          <a:p>
            <a:r>
              <a:rPr lang="en-US" sz="2400" dirty="0">
                <a:solidFill>
                  <a:srgbClr val="1C4587"/>
                </a:solidFill>
                <a:latin typeface="Arial" panose="020B0604020202020204" pitchFamily="34" charset="0"/>
                <a:cs typeface="Arial" panose="020B0604020202020204" pitchFamily="34" charset="0"/>
              </a:rPr>
              <a:t>T</a:t>
            </a:r>
            <a:r>
              <a:rPr lang="en-US" sz="2400" dirty="0" smtClean="0">
                <a:solidFill>
                  <a:srgbClr val="1C4587"/>
                </a:solidFill>
                <a:latin typeface="Arial" panose="020B0604020202020204" pitchFamily="34" charset="0"/>
                <a:cs typeface="Arial" panose="020B0604020202020204" pitchFamily="34" charset="0"/>
              </a:rPr>
              <a:t>he</a:t>
            </a:r>
            <a:endParaRPr lang="en-US" sz="2400" dirty="0">
              <a:solidFill>
                <a:srgbClr val="1C4587"/>
              </a:solidFill>
              <a:latin typeface="Arial" panose="020B0604020202020204" pitchFamily="34" charset="0"/>
              <a:cs typeface="Arial" panose="020B0604020202020204" pitchFamily="34" charset="0"/>
            </a:endParaRPr>
          </a:p>
        </p:txBody>
      </p:sp>
      <p:sp>
        <p:nvSpPr>
          <p:cNvPr id="33" name="TextBox 32"/>
          <p:cNvSpPr txBox="1"/>
          <p:nvPr/>
        </p:nvSpPr>
        <p:spPr>
          <a:xfrm rot="2554353">
            <a:off x="4846128" y="3615827"/>
            <a:ext cx="1095028"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their</a:t>
            </a:r>
            <a:endParaRPr lang="en-US" sz="2400" dirty="0">
              <a:solidFill>
                <a:srgbClr val="1C4587"/>
              </a:solidFill>
              <a:latin typeface="Arial" panose="020B0604020202020204" pitchFamily="34" charset="0"/>
              <a:cs typeface="Arial" panose="020B0604020202020204" pitchFamily="34" charset="0"/>
            </a:endParaRPr>
          </a:p>
        </p:txBody>
      </p:sp>
      <p:cxnSp>
        <p:nvCxnSpPr>
          <p:cNvPr id="39" name="Straight Connector 38"/>
          <p:cNvCxnSpPr/>
          <p:nvPr/>
        </p:nvCxnSpPr>
        <p:spPr>
          <a:xfrm>
            <a:off x="1157605" y="3359252"/>
            <a:ext cx="842319" cy="76075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5083895" y="2763508"/>
            <a:ext cx="717317" cy="59906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7244259" y="2158500"/>
            <a:ext cx="1265274" cy="461665"/>
          </a:xfrm>
          <a:prstGeom prst="rect">
            <a:avLst/>
          </a:prstGeom>
          <a:noFill/>
        </p:spPr>
        <p:txBody>
          <a:bodyPr wrap="square" rtlCol="0">
            <a:spAutoFit/>
          </a:bodyPr>
          <a:lstStyle/>
          <a:p>
            <a:r>
              <a:rPr lang="en-US" sz="2400" dirty="0">
                <a:solidFill>
                  <a:srgbClr val="FFC000"/>
                </a:solidFill>
                <a:latin typeface="Arial" panose="020B0604020202020204" pitchFamily="34" charset="0"/>
                <a:cs typeface="Arial" panose="020B0604020202020204" pitchFamily="34" charset="0"/>
              </a:rPr>
              <a:t>black</a:t>
            </a:r>
          </a:p>
        </p:txBody>
      </p:sp>
      <p:sp>
        <p:nvSpPr>
          <p:cNvPr id="43" name="TextBox 42"/>
          <p:cNvSpPr txBox="1"/>
          <p:nvPr/>
        </p:nvSpPr>
        <p:spPr>
          <a:xfrm>
            <a:off x="7244259" y="3669648"/>
            <a:ext cx="1265274"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gold</a:t>
            </a:r>
            <a:endParaRPr lang="en-US" sz="2400" dirty="0">
              <a:solidFill>
                <a:srgbClr val="FFC000"/>
              </a:solidFill>
              <a:latin typeface="Arial" panose="020B0604020202020204" pitchFamily="34" charset="0"/>
              <a:cs typeface="Arial" panose="020B0604020202020204" pitchFamily="34" charset="0"/>
            </a:endParaRPr>
          </a:p>
        </p:txBody>
      </p:sp>
      <p:grpSp>
        <p:nvGrpSpPr>
          <p:cNvPr id="45" name="Group 44"/>
          <p:cNvGrpSpPr/>
          <p:nvPr/>
        </p:nvGrpSpPr>
        <p:grpSpPr>
          <a:xfrm>
            <a:off x="5934962" y="2607669"/>
            <a:ext cx="2738389" cy="1529951"/>
            <a:chOff x="5934962" y="2607669"/>
            <a:chExt cx="2738389" cy="1529951"/>
          </a:xfrm>
        </p:grpSpPr>
        <p:cxnSp>
          <p:nvCxnSpPr>
            <p:cNvPr id="3" name="Straight Connector 2"/>
            <p:cNvCxnSpPr/>
            <p:nvPr/>
          </p:nvCxnSpPr>
          <p:spPr>
            <a:xfrm>
              <a:off x="6768832" y="4125282"/>
              <a:ext cx="190451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6758923" y="2612475"/>
              <a:ext cx="190451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5943498" y="3376866"/>
              <a:ext cx="842319" cy="76075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5934962" y="2612475"/>
              <a:ext cx="841248" cy="758952"/>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6776210" y="2607669"/>
              <a:ext cx="0" cy="1517613"/>
            </a:xfrm>
            <a:prstGeom prst="line">
              <a:avLst/>
            </a:prstGeom>
            <a:ln w="38100">
              <a:prstDash val="dash"/>
            </a:ln>
          </p:spPr>
          <p:style>
            <a:lnRef idx="1">
              <a:schemeClr val="dk1"/>
            </a:lnRef>
            <a:fillRef idx="0">
              <a:schemeClr val="dk1"/>
            </a:fillRef>
            <a:effectRef idx="0">
              <a:schemeClr val="dk1"/>
            </a:effectRef>
            <a:fontRef idx="minor">
              <a:schemeClr val="tx1"/>
            </a:fontRef>
          </p:style>
        </p:cxnSp>
      </p:grpSp>
      <p:sp>
        <p:nvSpPr>
          <p:cNvPr id="44" name="TextBox 43"/>
          <p:cNvSpPr txBox="1"/>
          <p:nvPr/>
        </p:nvSpPr>
        <p:spPr>
          <a:xfrm rot="16200000">
            <a:off x="6162862" y="3126825"/>
            <a:ext cx="78683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and</a:t>
            </a:r>
            <a:endParaRPr lang="en-US" sz="2400" dirty="0">
              <a:solidFill>
                <a:srgbClr val="1C45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03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1"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1+#ppt_w/2"/>
                                          </p:val>
                                        </p:tav>
                                        <p:tav tm="100000">
                                          <p:val>
                                            <p:strVal val="#ppt_x"/>
                                          </p:val>
                                        </p:tav>
                                      </p:tavLst>
                                    </p:anim>
                                    <p:anim calcmode="lin" valueType="num">
                                      <p:cBhvr additive="base">
                                        <p:cTn id="3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1+#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1+#ppt_w/2"/>
                                          </p:val>
                                        </p:tav>
                                        <p:tav tm="100000">
                                          <p:val>
                                            <p:strVal val="#ppt_x"/>
                                          </p:val>
                                        </p:tav>
                                      </p:tavLst>
                                    </p:anim>
                                    <p:anim calcmode="lin" valueType="num">
                                      <p:cBhvr additive="base">
                                        <p:cTn id="56"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1+#ppt_w/2"/>
                                          </p:val>
                                        </p:tav>
                                        <p:tav tm="100000">
                                          <p:val>
                                            <p:strVal val="#ppt_x"/>
                                          </p:val>
                                        </p:tav>
                                      </p:tavLst>
                                    </p:anim>
                                    <p:anim calcmode="lin" valueType="num">
                                      <p:cBhvr additive="base">
                                        <p:cTn id="62"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0-#ppt_w/2"/>
                                          </p:val>
                                        </p:tav>
                                        <p:tav tm="100000">
                                          <p:val>
                                            <p:strVal val="#ppt_x"/>
                                          </p:val>
                                        </p:tav>
                                      </p:tavLst>
                                    </p:anim>
                                    <p:anim calcmode="lin" valueType="num">
                                      <p:cBhvr additive="base">
                                        <p:cTn id="68" dur="500" fill="hold"/>
                                        <p:tgtEl>
                                          <p:spTgt spid="39"/>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 presetClass="entr" presetSubtype="12"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0-#ppt_w/2"/>
                                          </p:val>
                                        </p:tav>
                                        <p:tav tm="100000">
                                          <p:val>
                                            <p:strVal val="#ppt_x"/>
                                          </p:val>
                                        </p:tav>
                                      </p:tavLst>
                                    </p:anim>
                                    <p:anim calcmode="lin" valueType="num">
                                      <p:cBhvr additive="base">
                                        <p:cTn id="7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2"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0-#ppt_w/2"/>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2" presetClass="entr" presetSubtype="12"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0-#ppt_w/2"/>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6" fill="hold"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1+#ppt_w/2"/>
                                          </p:val>
                                        </p:tav>
                                        <p:tav tm="100000">
                                          <p:val>
                                            <p:strVal val="#ppt_x"/>
                                          </p:val>
                                        </p:tav>
                                      </p:tavLst>
                                    </p:anim>
                                    <p:anim calcmode="lin" valueType="num">
                                      <p:cBhvr additive="base">
                                        <p:cTn id="90" dur="500" fill="hold"/>
                                        <p:tgtEl>
                                          <p:spTgt spid="28"/>
                                        </p:tgtEl>
                                        <p:attrNameLst>
                                          <p:attrName>ppt_y</p:attrName>
                                        </p:attrNameLst>
                                      </p:cBhvr>
                                      <p:tavLst>
                                        <p:tav tm="0">
                                          <p:val>
                                            <p:strVal val="1+#ppt_h/2"/>
                                          </p:val>
                                        </p:tav>
                                        <p:tav tm="100000">
                                          <p:val>
                                            <p:strVal val="#ppt_y"/>
                                          </p:val>
                                        </p:tav>
                                      </p:tavLst>
                                    </p:anim>
                                  </p:childTnLst>
                                </p:cTn>
                              </p:par>
                            </p:childTnLst>
                          </p:cTn>
                        </p:par>
                        <p:par>
                          <p:cTn id="91" fill="hold">
                            <p:stCondLst>
                              <p:cond delay="500"/>
                            </p:stCondLst>
                            <p:childTnLst>
                              <p:par>
                                <p:cTn id="92" presetID="2" presetClass="entr" presetSubtype="6"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additive="base">
                                        <p:cTn id="94" dur="500" fill="hold"/>
                                        <p:tgtEl>
                                          <p:spTgt spid="33"/>
                                        </p:tgtEl>
                                        <p:attrNameLst>
                                          <p:attrName>ppt_x</p:attrName>
                                        </p:attrNameLst>
                                      </p:cBhvr>
                                      <p:tavLst>
                                        <p:tav tm="0">
                                          <p:val>
                                            <p:strVal val="1+#ppt_w/2"/>
                                          </p:val>
                                        </p:tav>
                                        <p:tav tm="100000">
                                          <p:val>
                                            <p:strVal val="#ppt_x"/>
                                          </p:val>
                                        </p:tav>
                                      </p:tavLst>
                                    </p:anim>
                                    <p:anim calcmode="lin" valueType="num">
                                      <p:cBhvr additive="base">
                                        <p:cTn id="9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2" fill="hold" grpId="0"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additive="base">
                                        <p:cTn id="100" dur="500" fill="hold"/>
                                        <p:tgtEl>
                                          <p:spTgt spid="44"/>
                                        </p:tgtEl>
                                        <p:attrNameLst>
                                          <p:attrName>ppt_x</p:attrName>
                                        </p:attrNameLst>
                                      </p:cBhvr>
                                      <p:tavLst>
                                        <p:tav tm="0">
                                          <p:val>
                                            <p:strVal val="1+#ppt_w/2"/>
                                          </p:val>
                                        </p:tav>
                                        <p:tav tm="100000">
                                          <p:val>
                                            <p:strVal val="#ppt_x"/>
                                          </p:val>
                                        </p:tav>
                                      </p:tavLst>
                                    </p:anim>
                                    <p:anim calcmode="lin" valueType="num">
                                      <p:cBhvr additive="base">
                                        <p:cTn id="101"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1" grpId="0"/>
      <p:bldP spid="27" grpId="0"/>
      <p:bldP spid="30" grpId="0"/>
      <p:bldP spid="33" grpId="0"/>
      <p:bldP spid="42" grpId="0"/>
      <p:bldP spid="43" grpId="0"/>
      <p:bldP spid="4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IX: </a:t>
            </a:r>
            <a:r>
              <a:rPr lang="en" dirty="0">
                <a:solidFill>
                  <a:srgbClr val="FF0000"/>
                </a:solidFill>
              </a:rPr>
              <a:t>NP</a:t>
            </a:r>
            <a:r>
              <a:rPr lang="en" baseline="-25000" dirty="0">
                <a:solidFill>
                  <a:srgbClr val="FF0000"/>
                </a:solidFill>
              </a:rPr>
              <a:t>1</a:t>
            </a:r>
            <a:r>
              <a:rPr lang="en" dirty="0"/>
              <a:t> – </a:t>
            </a:r>
            <a:r>
              <a:rPr lang="en" dirty="0">
                <a:solidFill>
                  <a:srgbClr val="00B050"/>
                </a:solidFill>
              </a:rPr>
              <a:t>V-tr </a:t>
            </a:r>
            <a:r>
              <a:rPr lang="en" dirty="0"/>
              <a:t>– </a:t>
            </a:r>
            <a:r>
              <a:rPr lang="en" dirty="0">
                <a:solidFill>
                  <a:srgbClr val="7030A0"/>
                </a:solidFill>
              </a:rPr>
              <a:t>NP</a:t>
            </a:r>
            <a:r>
              <a:rPr lang="en" baseline="-25000" dirty="0">
                <a:solidFill>
                  <a:srgbClr val="7030A0"/>
                </a:solidFill>
              </a:rPr>
              <a:t>2</a:t>
            </a:r>
            <a:r>
              <a:rPr lang="en" dirty="0">
                <a:solidFill>
                  <a:srgbClr val="7030A0"/>
                </a:solidFill>
              </a:rPr>
              <a:t> </a:t>
            </a:r>
            <a:r>
              <a:rPr lang="en" dirty="0"/>
              <a:t>– </a:t>
            </a:r>
            <a:r>
              <a:rPr lang="en" dirty="0">
                <a:solidFill>
                  <a:srgbClr val="FFC000"/>
                </a:solidFill>
              </a:rPr>
              <a:t>Adj</a:t>
            </a:r>
            <a:endParaRPr dirty="0">
              <a:solidFill>
                <a:srgbClr val="7030A0"/>
              </a:solidFill>
            </a:endParaRPr>
          </a:p>
        </p:txBody>
      </p:sp>
      <p:cxnSp>
        <p:nvCxnSpPr>
          <p:cNvPr id="6" name="Straight Connector 5"/>
          <p:cNvCxnSpPr/>
          <p:nvPr/>
        </p:nvCxnSpPr>
        <p:spPr>
          <a:xfrm>
            <a:off x="2282700" y="3357446"/>
            <a:ext cx="6000688" cy="290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036791" y="2780775"/>
            <a:ext cx="0"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356080" y="2875770"/>
            <a:ext cx="99689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find</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556286" y="2902995"/>
            <a:ext cx="480505"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I</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93997" y="1012801"/>
            <a:ext cx="5791376" cy="54902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I </a:t>
            </a:r>
            <a:r>
              <a:rPr lang="en-US" dirty="0" smtClean="0">
                <a:solidFill>
                  <a:srgbClr val="00B050"/>
                </a:solidFill>
              </a:rPr>
              <a:t>find</a:t>
            </a:r>
            <a:r>
              <a:rPr lang="en-US" dirty="0" smtClean="0">
                <a:solidFill>
                  <a:srgbClr val="FF0000"/>
                </a:solidFill>
              </a:rPr>
              <a:t> </a:t>
            </a:r>
            <a:r>
              <a:rPr lang="en-US" dirty="0" smtClean="0">
                <a:solidFill>
                  <a:srgbClr val="7030A0"/>
                </a:solidFill>
              </a:rPr>
              <a:t>your cooking </a:t>
            </a:r>
            <a:r>
              <a:rPr lang="en-US" dirty="0" smtClean="0">
                <a:solidFill>
                  <a:srgbClr val="FFC000"/>
                </a:solidFill>
              </a:rPr>
              <a:t>to be mediocre</a:t>
            </a:r>
            <a:r>
              <a:rPr lang="en-US" dirty="0" smtClean="0"/>
              <a:t>.</a:t>
            </a:r>
            <a:endParaRPr lang="en-US" dirty="0"/>
          </a:p>
        </p:txBody>
      </p:sp>
      <p:cxnSp>
        <p:nvCxnSpPr>
          <p:cNvPr id="26" name="Straight Connector 25"/>
          <p:cNvCxnSpPr/>
          <p:nvPr/>
        </p:nvCxnSpPr>
        <p:spPr>
          <a:xfrm>
            <a:off x="4422623" y="2763508"/>
            <a:ext cx="0" cy="59436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4498640" y="2875770"/>
            <a:ext cx="1592878"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cooking</a:t>
            </a:r>
            <a:endParaRPr lang="en-US" sz="2400" dirty="0">
              <a:solidFill>
                <a:srgbClr val="7030A0"/>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4604965" y="3363068"/>
            <a:ext cx="842319" cy="76075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rot="2554353">
            <a:off x="4914988" y="3585259"/>
            <a:ext cx="1095028"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your</a:t>
            </a:r>
            <a:endParaRPr lang="en-US" sz="2400" dirty="0">
              <a:solidFill>
                <a:srgbClr val="1C4587"/>
              </a:solidFill>
              <a:latin typeface="Arial" panose="020B0604020202020204" pitchFamily="34" charset="0"/>
              <a:cs typeface="Arial" panose="020B0604020202020204" pitchFamily="34" charset="0"/>
            </a:endParaRPr>
          </a:p>
        </p:txBody>
      </p:sp>
      <p:cxnSp>
        <p:nvCxnSpPr>
          <p:cNvPr id="41" name="Straight Connector 40"/>
          <p:cNvCxnSpPr/>
          <p:nvPr/>
        </p:nvCxnSpPr>
        <p:spPr>
          <a:xfrm>
            <a:off x="5429527" y="2763508"/>
            <a:ext cx="717317" cy="59906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6673233" y="2829855"/>
            <a:ext cx="1557404"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mediocre</a:t>
            </a:r>
            <a:endParaRPr lang="en-US" sz="2400" dirty="0">
              <a:solidFill>
                <a:srgbClr val="FFC000"/>
              </a:solidFill>
              <a:latin typeface="Arial" panose="020B0604020202020204" pitchFamily="34" charset="0"/>
              <a:cs typeface="Arial" panose="020B0604020202020204" pitchFamily="34" charset="0"/>
            </a:endParaRPr>
          </a:p>
        </p:txBody>
      </p:sp>
      <p:grpSp>
        <p:nvGrpSpPr>
          <p:cNvPr id="29" name="Group 28"/>
          <p:cNvGrpSpPr/>
          <p:nvPr/>
        </p:nvGrpSpPr>
        <p:grpSpPr>
          <a:xfrm>
            <a:off x="0" y="3609308"/>
            <a:ext cx="3647724" cy="1546662"/>
            <a:chOff x="-59184" y="3594969"/>
            <a:chExt cx="3647724" cy="1546662"/>
          </a:xfrm>
        </p:grpSpPr>
        <p:pic>
          <p:nvPicPr>
            <p:cNvPr id="31" name="Picture 30"/>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32" name="Rounded Rectangular Callout 31"/>
            <p:cNvSpPr/>
            <p:nvPr/>
          </p:nvSpPr>
          <p:spPr>
            <a:xfrm>
              <a:off x="1576324" y="3978976"/>
              <a:ext cx="2012216" cy="1054620"/>
            </a:xfrm>
            <a:prstGeom prst="wedgeRoundRectCallout">
              <a:avLst>
                <a:gd name="adj1" fmla="val -78988"/>
                <a:gd name="adj2" fmla="val -115"/>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Sometimes an Objective Complement will be introduced with the expletive “to be” or “as.”</a:t>
              </a:r>
              <a:endParaRPr lang="en-US" sz="1200" dirty="0"/>
            </a:p>
          </p:txBody>
        </p:sp>
      </p:grpSp>
      <p:grpSp>
        <p:nvGrpSpPr>
          <p:cNvPr id="34" name="Group 33"/>
          <p:cNvGrpSpPr/>
          <p:nvPr/>
        </p:nvGrpSpPr>
        <p:grpSpPr>
          <a:xfrm>
            <a:off x="5948492" y="3614597"/>
            <a:ext cx="3195508" cy="1546661"/>
            <a:chOff x="6379131" y="3601239"/>
            <a:chExt cx="3195508" cy="1546661"/>
          </a:xfrm>
        </p:grpSpPr>
        <p:pic>
          <p:nvPicPr>
            <p:cNvPr id="35" name="Picture 34"/>
            <p:cNvPicPr>
              <a:picLocks noChangeAspect="1"/>
            </p:cNvPicPr>
            <p:nvPr/>
          </p:nvPicPr>
          <p:blipFill rotWithShape="1">
            <a:blip r:embed="rId5">
              <a:extLst>
                <a:ext uri="{BEBA8EAE-BF5A-486C-A8C5-ECC9F3942E4B}">
                  <a14:imgProps xmlns:a14="http://schemas.microsoft.com/office/drawing/2010/main">
                    <a14:imgLayer r:embed="rId6">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8190785" y="3601239"/>
              <a:ext cx="1383854" cy="1546661"/>
            </a:xfrm>
            <a:prstGeom prst="rect">
              <a:avLst/>
            </a:prstGeom>
          </p:spPr>
        </p:pic>
        <p:sp>
          <p:nvSpPr>
            <p:cNvPr id="36" name="Rounded Rectangular Callout 35"/>
            <p:cNvSpPr/>
            <p:nvPr/>
          </p:nvSpPr>
          <p:spPr>
            <a:xfrm>
              <a:off x="6379131" y="3611934"/>
              <a:ext cx="1510894" cy="1125628"/>
            </a:xfrm>
            <a:prstGeom prst="wedgeRoundRectCallout">
              <a:avLst>
                <a:gd name="adj1" fmla="val 90630"/>
                <a:gd name="adj2" fmla="val 23788"/>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It floats on a satellite before the Objective Complement.</a:t>
              </a:r>
              <a:endParaRPr lang="en-US" sz="1200" dirty="0"/>
            </a:p>
          </p:txBody>
        </p:sp>
      </p:grpSp>
      <p:cxnSp>
        <p:nvCxnSpPr>
          <p:cNvPr id="12" name="Straight Connector 11"/>
          <p:cNvCxnSpPr/>
          <p:nvPr/>
        </p:nvCxnSpPr>
        <p:spPr>
          <a:xfrm>
            <a:off x="5788185" y="2205318"/>
            <a:ext cx="1204286" cy="13447"/>
          </a:xfrm>
          <a:prstGeom prst="line">
            <a:avLst/>
          </a:prstGeom>
          <a:ln w="38100"/>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5928505" y="1785441"/>
            <a:ext cx="923645" cy="461665"/>
          </a:xfrm>
          <a:prstGeom prst="rect">
            <a:avLst/>
          </a:prstGeom>
          <a:noFill/>
        </p:spPr>
        <p:txBody>
          <a:bodyPr wrap="square" rtlCol="0">
            <a:spAutoFit/>
          </a:bodyPr>
          <a:lstStyle/>
          <a:p>
            <a:r>
              <a:rPr lang="en-US" sz="2400" dirty="0">
                <a:solidFill>
                  <a:srgbClr val="1C4587"/>
                </a:solidFill>
                <a:latin typeface="Arial" panose="020B0604020202020204" pitchFamily="34" charset="0"/>
                <a:cs typeface="Arial" panose="020B0604020202020204" pitchFamily="34" charset="0"/>
              </a:rPr>
              <a:t>t</a:t>
            </a:r>
            <a:r>
              <a:rPr lang="en-US" sz="2400" dirty="0" smtClean="0">
                <a:solidFill>
                  <a:srgbClr val="1C4587"/>
                </a:solidFill>
                <a:latin typeface="Arial" panose="020B0604020202020204" pitchFamily="34" charset="0"/>
                <a:cs typeface="Arial" panose="020B0604020202020204" pitchFamily="34" charset="0"/>
              </a:rPr>
              <a:t>o be</a:t>
            </a:r>
            <a:endParaRPr lang="en-US" sz="2400" dirty="0">
              <a:solidFill>
                <a:srgbClr val="1C4587"/>
              </a:solidFill>
              <a:latin typeface="Arial" panose="020B0604020202020204" pitchFamily="34" charset="0"/>
              <a:cs typeface="Arial" panose="020B0604020202020204" pitchFamily="34" charset="0"/>
            </a:endParaRPr>
          </a:p>
        </p:txBody>
      </p:sp>
      <p:cxnSp>
        <p:nvCxnSpPr>
          <p:cNvPr id="14" name="Straight Connector 13"/>
          <p:cNvCxnSpPr>
            <a:stCxn id="37" idx="2"/>
          </p:cNvCxnSpPr>
          <p:nvPr/>
        </p:nvCxnSpPr>
        <p:spPr>
          <a:xfrm flipH="1">
            <a:off x="6390327" y="2247106"/>
            <a:ext cx="1" cy="1090329"/>
          </a:xfrm>
          <a:prstGeom prst="line">
            <a:avLst/>
          </a:prstGeom>
          <a:ln w="3810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298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1"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1+#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1+#ppt_w/2"/>
                                          </p:val>
                                        </p:tav>
                                        <p:tav tm="100000">
                                          <p:val>
                                            <p:strVal val="#ppt_x"/>
                                          </p:val>
                                        </p:tav>
                                      </p:tavLst>
                                    </p:anim>
                                    <p:anim calcmode="lin" valueType="num">
                                      <p:cBhvr additive="base">
                                        <p:cTn id="51"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6"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1+#ppt_w/2"/>
                                          </p:val>
                                        </p:tav>
                                        <p:tav tm="100000">
                                          <p:val>
                                            <p:strVal val="#ppt_x"/>
                                          </p:val>
                                        </p:tav>
                                      </p:tavLst>
                                    </p:anim>
                                    <p:anim calcmode="lin" valueType="num">
                                      <p:cBhvr additive="base">
                                        <p:cTn id="57" dur="500" fill="hold"/>
                                        <p:tgtEl>
                                          <p:spTgt spid="28"/>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2" presetClass="entr" presetSubtype="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1+#ppt_w/2"/>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0-#ppt_h/2"/>
                                          </p:val>
                                        </p:tav>
                                        <p:tav tm="100000">
                                          <p:val>
                                            <p:strVal val="#ppt_y"/>
                                          </p:val>
                                        </p:tav>
                                      </p:tavLst>
                                    </p:anim>
                                  </p:childTnLst>
                                </p:cTn>
                              </p:par>
                            </p:childTnLst>
                          </p:cTn>
                        </p:par>
                        <p:par>
                          <p:cTn id="81" fill="hold">
                            <p:stCondLst>
                              <p:cond delay="500"/>
                            </p:stCondLst>
                            <p:childTnLst>
                              <p:par>
                                <p:cTn id="82" presetID="2" presetClass="entr" presetSubtype="1" fill="hold"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fill="hold"/>
                                        <p:tgtEl>
                                          <p:spTgt spid="14"/>
                                        </p:tgtEl>
                                        <p:attrNameLst>
                                          <p:attrName>ppt_x</p:attrName>
                                        </p:attrNameLst>
                                      </p:cBhvr>
                                      <p:tavLst>
                                        <p:tav tm="0">
                                          <p:val>
                                            <p:strVal val="#ppt_x"/>
                                          </p:val>
                                        </p:tav>
                                        <p:tav tm="100000">
                                          <p:val>
                                            <p:strVal val="#ppt_x"/>
                                          </p:val>
                                        </p:tav>
                                      </p:tavLst>
                                    </p:anim>
                                    <p:anim calcmode="lin" valueType="num">
                                      <p:cBhvr additive="base">
                                        <p:cTn id="8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1"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additive="base">
                                        <p:cTn id="90" dur="500" fill="hold"/>
                                        <p:tgtEl>
                                          <p:spTgt spid="37"/>
                                        </p:tgtEl>
                                        <p:attrNameLst>
                                          <p:attrName>ppt_x</p:attrName>
                                        </p:attrNameLst>
                                      </p:cBhvr>
                                      <p:tavLst>
                                        <p:tav tm="0">
                                          <p:val>
                                            <p:strVal val="#ppt_x"/>
                                          </p:val>
                                        </p:tav>
                                        <p:tav tm="100000">
                                          <p:val>
                                            <p:strVal val="#ppt_x"/>
                                          </p:val>
                                        </p:tav>
                                      </p:tavLst>
                                    </p:anim>
                                    <p:anim calcmode="lin" valueType="num">
                                      <p:cBhvr additive="base">
                                        <p:cTn id="91"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27" grpId="0"/>
      <p:bldP spid="33" grpId="0"/>
      <p:bldP spid="42" grpId="0"/>
      <p:bldP spid="3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X: </a:t>
            </a:r>
            <a:r>
              <a:rPr lang="en" dirty="0" smtClean="0">
                <a:solidFill>
                  <a:srgbClr val="FF0000"/>
                </a:solidFill>
              </a:rPr>
              <a:t>NP</a:t>
            </a:r>
            <a:r>
              <a:rPr lang="en" baseline="-25000" dirty="0" smtClean="0">
                <a:solidFill>
                  <a:srgbClr val="FF0000"/>
                </a:solidFill>
              </a:rPr>
              <a:t>1</a:t>
            </a:r>
            <a:r>
              <a:rPr lang="en" dirty="0" smtClean="0"/>
              <a:t> – </a:t>
            </a:r>
            <a:r>
              <a:rPr lang="en" dirty="0" smtClean="0">
                <a:solidFill>
                  <a:srgbClr val="00B050"/>
                </a:solidFill>
              </a:rPr>
              <a:t>V-tr </a:t>
            </a:r>
            <a:r>
              <a:rPr lang="en" dirty="0" smtClean="0"/>
              <a:t>– </a:t>
            </a:r>
            <a:r>
              <a:rPr lang="en" dirty="0" smtClean="0">
                <a:solidFill>
                  <a:srgbClr val="7030A0"/>
                </a:solidFill>
              </a:rPr>
              <a:t>NP</a:t>
            </a:r>
            <a:r>
              <a:rPr lang="en" baseline="-25000" dirty="0" smtClean="0">
                <a:solidFill>
                  <a:srgbClr val="7030A0"/>
                </a:solidFill>
              </a:rPr>
              <a:t>2</a:t>
            </a:r>
            <a:r>
              <a:rPr lang="en" dirty="0" smtClean="0">
                <a:solidFill>
                  <a:srgbClr val="7030A0"/>
                </a:solidFill>
              </a:rPr>
              <a:t> </a:t>
            </a:r>
            <a:r>
              <a:rPr lang="en" dirty="0" smtClean="0"/>
              <a:t>– </a:t>
            </a:r>
            <a:r>
              <a:rPr lang="en" dirty="0" smtClean="0">
                <a:solidFill>
                  <a:srgbClr val="FFC000"/>
                </a:solidFill>
              </a:rPr>
              <a:t>NP</a:t>
            </a:r>
            <a:r>
              <a:rPr lang="en" baseline="-25000" dirty="0" smtClean="0">
                <a:solidFill>
                  <a:srgbClr val="FFC000"/>
                </a:solidFill>
              </a:rPr>
              <a:t>2</a:t>
            </a:r>
            <a:endParaRPr baseline="-25000" dirty="0">
              <a:solidFill>
                <a:srgbClr val="FFC000"/>
              </a:solidFill>
            </a:endParaRPr>
          </a:p>
        </p:txBody>
      </p:sp>
      <p:cxnSp>
        <p:nvCxnSpPr>
          <p:cNvPr id="6" name="Straight Connector 5"/>
          <p:cNvCxnSpPr/>
          <p:nvPr/>
        </p:nvCxnSpPr>
        <p:spPr>
          <a:xfrm>
            <a:off x="2220519" y="3525140"/>
            <a:ext cx="4718163" cy="24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404557" y="2933255"/>
            <a:ext cx="12526"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562062" y="3082268"/>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V-</a:t>
            </a:r>
            <a:r>
              <a:rPr lang="en-US" sz="2400" dirty="0" err="1" smtClean="0">
                <a:solidFill>
                  <a:srgbClr val="00B050"/>
                </a:solidFill>
                <a:latin typeface="Arial" panose="020B0604020202020204" pitchFamily="34" charset="0"/>
                <a:cs typeface="Arial" panose="020B0604020202020204" pitchFamily="34" charset="0"/>
              </a:rPr>
              <a:t>tr</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467731" y="3081051"/>
            <a:ext cx="93945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NP</a:t>
            </a:r>
            <a:r>
              <a:rPr lang="en-US" sz="2400" baseline="-25000" dirty="0" smtClean="0">
                <a:solidFill>
                  <a:srgbClr val="FF0000"/>
                </a:solidFill>
                <a:latin typeface="Arial" panose="020B0604020202020204" pitchFamily="34" charset="0"/>
                <a:cs typeface="Arial" panose="020B0604020202020204" pitchFamily="34" charset="0"/>
              </a:rPr>
              <a:t>1</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5152548"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0000"/>
                </a:solidFill>
              </a:rPr>
              <a:t>NP</a:t>
            </a:r>
            <a:r>
              <a:rPr lang="en-US" baseline="-25000" dirty="0" smtClean="0">
                <a:solidFill>
                  <a:srgbClr val="FF0000"/>
                </a:solidFill>
              </a:rPr>
              <a:t>1</a:t>
            </a:r>
            <a:r>
              <a:rPr lang="en-US" dirty="0" smtClean="0">
                <a:solidFill>
                  <a:srgbClr val="FF0000"/>
                </a:solidFill>
              </a:rPr>
              <a:t> is a Noun Phrase. It is the SUBJECT. </a:t>
            </a:r>
            <a:endParaRPr lang="en-US" dirty="0">
              <a:solidFill>
                <a:srgbClr val="FF0000"/>
              </a:solidFill>
            </a:endParaRPr>
          </a:p>
        </p:txBody>
      </p:sp>
      <p:sp>
        <p:nvSpPr>
          <p:cNvPr id="17" name="Google Shape;68;p14"/>
          <p:cNvSpPr txBox="1">
            <a:spLocks/>
          </p:cNvSpPr>
          <p:nvPr/>
        </p:nvSpPr>
        <p:spPr>
          <a:xfrm>
            <a:off x="1964997" y="1415330"/>
            <a:ext cx="676091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00B050"/>
                </a:solidFill>
              </a:rPr>
              <a:t>V-</a:t>
            </a:r>
            <a:r>
              <a:rPr lang="en-US" dirty="0" err="1" smtClean="0">
                <a:solidFill>
                  <a:srgbClr val="00B050"/>
                </a:solidFill>
              </a:rPr>
              <a:t>tr</a:t>
            </a:r>
            <a:r>
              <a:rPr lang="en-US" dirty="0" smtClean="0">
                <a:solidFill>
                  <a:srgbClr val="00B050"/>
                </a:solidFill>
              </a:rPr>
              <a:t> is a transitive verb.</a:t>
            </a:r>
            <a:endParaRPr lang="en-US" dirty="0">
              <a:solidFill>
                <a:srgbClr val="00B050"/>
              </a:solidFill>
            </a:endParaRPr>
          </a:p>
        </p:txBody>
      </p:sp>
      <p:grpSp>
        <p:nvGrpSpPr>
          <p:cNvPr id="25" name="Group 24"/>
          <p:cNvGrpSpPr/>
          <p:nvPr/>
        </p:nvGrpSpPr>
        <p:grpSpPr>
          <a:xfrm>
            <a:off x="0" y="3625542"/>
            <a:ext cx="2909704" cy="1546662"/>
            <a:chOff x="-59184" y="3594969"/>
            <a:chExt cx="2909704" cy="1546662"/>
          </a:xfrm>
        </p:grpSpPr>
        <p:pic>
          <p:nvPicPr>
            <p:cNvPr id="24" name="Picture 23"/>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59184" y="3594969"/>
              <a:ext cx="1439275" cy="1546662"/>
            </a:xfrm>
            <a:prstGeom prst="rect">
              <a:avLst/>
            </a:prstGeom>
          </p:spPr>
        </p:pic>
        <p:sp>
          <p:nvSpPr>
            <p:cNvPr id="23" name="Rounded Rectangular Callout 22"/>
            <p:cNvSpPr/>
            <p:nvPr/>
          </p:nvSpPr>
          <p:spPr>
            <a:xfrm>
              <a:off x="1234220" y="3620639"/>
              <a:ext cx="1616300" cy="933522"/>
            </a:xfrm>
            <a:prstGeom prst="wedgeRoundRectCallout">
              <a:avLst>
                <a:gd name="adj1" fmla="val -63618"/>
                <a:gd name="adj2" fmla="val 58538"/>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Here the Objective Complement renames the Direct Object with a noun. </a:t>
              </a:r>
              <a:endParaRPr lang="en-US" sz="1200" dirty="0"/>
            </a:p>
          </p:txBody>
        </p:sp>
      </p:grpSp>
      <p:sp>
        <p:nvSpPr>
          <p:cNvPr id="15" name="Google Shape;68;p14"/>
          <p:cNvSpPr txBox="1">
            <a:spLocks/>
          </p:cNvSpPr>
          <p:nvPr/>
        </p:nvSpPr>
        <p:spPr>
          <a:xfrm>
            <a:off x="1934128" y="2416190"/>
            <a:ext cx="631662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FFC000"/>
                </a:solidFill>
              </a:rPr>
              <a:t>NP</a:t>
            </a:r>
            <a:r>
              <a:rPr lang="en-US" baseline="-25000" dirty="0" smtClean="0">
                <a:solidFill>
                  <a:srgbClr val="FFC000"/>
                </a:solidFill>
              </a:rPr>
              <a:t>2</a:t>
            </a:r>
            <a:r>
              <a:rPr lang="en-US" dirty="0" smtClean="0">
                <a:solidFill>
                  <a:srgbClr val="FFC000"/>
                </a:solidFill>
              </a:rPr>
              <a:t> is a Noun Phrase. It is the Objective Complement. </a:t>
            </a:r>
            <a:endParaRPr lang="en-US" dirty="0">
              <a:solidFill>
                <a:srgbClr val="FFC000"/>
              </a:solidFill>
            </a:endParaRPr>
          </a:p>
        </p:txBody>
      </p:sp>
      <p:sp>
        <p:nvSpPr>
          <p:cNvPr id="18" name="TextBox 17"/>
          <p:cNvSpPr txBox="1"/>
          <p:nvPr/>
        </p:nvSpPr>
        <p:spPr>
          <a:xfrm>
            <a:off x="4723025" y="3064713"/>
            <a:ext cx="939452"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NP</a:t>
            </a:r>
            <a:r>
              <a:rPr lang="en-US" sz="2400" baseline="-25000" dirty="0">
                <a:solidFill>
                  <a:srgbClr val="7030A0"/>
                </a:solidFill>
                <a:latin typeface="Arial" panose="020B0604020202020204" pitchFamily="34" charset="0"/>
                <a:cs typeface="Arial" panose="020B0604020202020204" pitchFamily="34" charset="0"/>
              </a:rPr>
              <a:t>2</a:t>
            </a:r>
          </a:p>
        </p:txBody>
      </p:sp>
      <p:cxnSp>
        <p:nvCxnSpPr>
          <p:cNvPr id="19" name="Straight Connector 18"/>
          <p:cNvCxnSpPr/>
          <p:nvPr/>
        </p:nvCxnSpPr>
        <p:spPr>
          <a:xfrm flipH="1">
            <a:off x="4487918" y="2930224"/>
            <a:ext cx="0" cy="594360"/>
          </a:xfrm>
          <a:prstGeom prst="line">
            <a:avLst/>
          </a:prstGeom>
          <a:ln w="38100"/>
        </p:spPr>
        <p:style>
          <a:lnRef idx="1">
            <a:schemeClr val="dk1"/>
          </a:lnRef>
          <a:fillRef idx="0">
            <a:schemeClr val="dk1"/>
          </a:fillRef>
          <a:effectRef idx="0">
            <a:schemeClr val="dk1"/>
          </a:effectRef>
          <a:fontRef idx="minor">
            <a:schemeClr val="tx1"/>
          </a:fontRef>
        </p:style>
      </p:cxnSp>
      <p:sp>
        <p:nvSpPr>
          <p:cNvPr id="27" name="Google Shape;68;p14"/>
          <p:cNvSpPr txBox="1">
            <a:spLocks/>
          </p:cNvSpPr>
          <p:nvPr/>
        </p:nvSpPr>
        <p:spPr>
          <a:xfrm>
            <a:off x="1934128" y="1876747"/>
            <a:ext cx="5819259"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solidFill>
                  <a:srgbClr val="7030A0"/>
                </a:solidFill>
              </a:rPr>
              <a:t>NP</a:t>
            </a:r>
            <a:r>
              <a:rPr lang="en-US" baseline="-25000" dirty="0" smtClean="0">
                <a:solidFill>
                  <a:srgbClr val="7030A0"/>
                </a:solidFill>
              </a:rPr>
              <a:t>2</a:t>
            </a:r>
            <a:r>
              <a:rPr lang="en-US" dirty="0" smtClean="0">
                <a:solidFill>
                  <a:srgbClr val="7030A0"/>
                </a:solidFill>
              </a:rPr>
              <a:t> is a Noun Phrase. It is the DIRECT OBJECT. </a:t>
            </a:r>
            <a:endParaRPr lang="en-US" dirty="0">
              <a:solidFill>
                <a:srgbClr val="7030A0"/>
              </a:solidFill>
            </a:endParaRPr>
          </a:p>
        </p:txBody>
      </p:sp>
      <p:grpSp>
        <p:nvGrpSpPr>
          <p:cNvPr id="28" name="Group 27"/>
          <p:cNvGrpSpPr/>
          <p:nvPr/>
        </p:nvGrpSpPr>
        <p:grpSpPr>
          <a:xfrm>
            <a:off x="7117545" y="1434076"/>
            <a:ext cx="1876101" cy="1082417"/>
            <a:chOff x="6229699" y="2668044"/>
            <a:chExt cx="2037480" cy="1355627"/>
          </a:xfrm>
        </p:grpSpPr>
        <p:sp>
          <p:nvSpPr>
            <p:cNvPr id="29"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TextBox 29"/>
            <p:cNvSpPr txBox="1"/>
            <p:nvPr/>
          </p:nvSpPr>
          <p:spPr>
            <a:xfrm>
              <a:off x="6410291" y="2935366"/>
              <a:ext cx="1610368" cy="743026"/>
            </a:xfrm>
            <a:prstGeom prst="rect">
              <a:avLst/>
            </a:prstGeom>
            <a:noFill/>
          </p:spPr>
          <p:txBody>
            <a:bodyPr wrap="square" rtlCol="0">
              <a:spAutoFit/>
            </a:bodyPr>
            <a:lstStyle/>
            <a:p>
              <a:pPr algn="ctr"/>
              <a:r>
                <a:rPr lang="en-US" dirty="0" smtClean="0">
                  <a:solidFill>
                    <a:srgbClr val="1C4587"/>
                  </a:solidFill>
                </a:rPr>
                <a:t>It “completes” the object.</a:t>
              </a:r>
              <a:endParaRPr lang="en-US" dirty="0">
                <a:solidFill>
                  <a:srgbClr val="1C4587"/>
                </a:solidFill>
              </a:endParaRPr>
            </a:p>
          </p:txBody>
        </p:sp>
      </p:grpSp>
      <p:cxnSp>
        <p:nvCxnSpPr>
          <p:cNvPr id="3" name="Straight Connector 2"/>
          <p:cNvCxnSpPr/>
          <p:nvPr/>
        </p:nvCxnSpPr>
        <p:spPr>
          <a:xfrm>
            <a:off x="5427370" y="2943925"/>
            <a:ext cx="383174" cy="58065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5945043" y="3054739"/>
            <a:ext cx="753730"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NP</a:t>
            </a:r>
            <a:r>
              <a:rPr lang="en-US" sz="2400" baseline="-25000" dirty="0" smtClean="0">
                <a:solidFill>
                  <a:srgbClr val="FFC000"/>
                </a:solidFill>
                <a:latin typeface="Arial" panose="020B0604020202020204" pitchFamily="34" charset="0"/>
                <a:cs typeface="Arial" panose="020B0604020202020204" pitchFamily="34" charset="0"/>
              </a:rPr>
              <a:t>2</a:t>
            </a:r>
            <a:endParaRPr lang="en-US" sz="2400" baseline="-250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897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500"/>
                                  </p:stCondLst>
                                  <p:childTnLst>
                                    <p:set>
                                      <p:cBhvr>
                                        <p:cTn id="21" dur="1" fill="hold">
                                          <p:stCondLst>
                                            <p:cond delay="9"/>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2" presetClass="entr" presetSubtype="1"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0-#ppt_h/2"/>
                                          </p:val>
                                        </p:tav>
                                        <p:tav tm="100000">
                                          <p:val>
                                            <p:strVal val="#ppt_y"/>
                                          </p:val>
                                        </p:tav>
                                      </p:tavLst>
                                    </p:anim>
                                  </p:childTnLst>
                                </p:cTn>
                              </p:par>
                            </p:childTnLst>
                          </p:cTn>
                        </p:par>
                        <p:par>
                          <p:cTn id="38" fill="hold">
                            <p:stCondLst>
                              <p:cond delay="1500"/>
                            </p:stCondLst>
                            <p:childTnLst>
                              <p:par>
                                <p:cTn id="39" presetID="2" presetClass="entr" presetSubtype="1"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1+#ppt_w/2"/>
                                          </p:val>
                                        </p:tav>
                                        <p:tav tm="100000">
                                          <p:val>
                                            <p:strVal val="#ppt_x"/>
                                          </p:val>
                                        </p:tav>
                                      </p:tavLst>
                                    </p:anim>
                                    <p:anim calcmode="lin" valueType="num">
                                      <p:cBhvr additive="base">
                                        <p:cTn id="6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1+#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5" grpId="0"/>
      <p:bldP spid="18" grpId="0"/>
      <p:bldP spid="27" grpId="0"/>
      <p:bldP spid="2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X: </a:t>
            </a:r>
            <a:r>
              <a:rPr lang="en" dirty="0">
                <a:solidFill>
                  <a:srgbClr val="FF0000"/>
                </a:solidFill>
              </a:rPr>
              <a:t>NP</a:t>
            </a:r>
            <a:r>
              <a:rPr lang="en" baseline="-25000" dirty="0">
                <a:solidFill>
                  <a:srgbClr val="FF0000"/>
                </a:solidFill>
              </a:rPr>
              <a:t>1</a:t>
            </a:r>
            <a:r>
              <a:rPr lang="en" dirty="0"/>
              <a:t> – </a:t>
            </a:r>
            <a:r>
              <a:rPr lang="en" dirty="0">
                <a:solidFill>
                  <a:srgbClr val="00B050"/>
                </a:solidFill>
              </a:rPr>
              <a:t>V-tr </a:t>
            </a:r>
            <a:r>
              <a:rPr lang="en" dirty="0"/>
              <a:t>– </a:t>
            </a:r>
            <a:r>
              <a:rPr lang="en" dirty="0">
                <a:solidFill>
                  <a:srgbClr val="7030A0"/>
                </a:solidFill>
              </a:rPr>
              <a:t>NP</a:t>
            </a:r>
            <a:r>
              <a:rPr lang="en" baseline="-25000" dirty="0">
                <a:solidFill>
                  <a:srgbClr val="7030A0"/>
                </a:solidFill>
              </a:rPr>
              <a:t>2</a:t>
            </a:r>
            <a:r>
              <a:rPr lang="en" dirty="0">
                <a:solidFill>
                  <a:srgbClr val="7030A0"/>
                </a:solidFill>
              </a:rPr>
              <a:t> </a:t>
            </a:r>
            <a:r>
              <a:rPr lang="en" dirty="0"/>
              <a:t>– </a:t>
            </a:r>
            <a:r>
              <a:rPr lang="en" dirty="0">
                <a:solidFill>
                  <a:srgbClr val="FFC000"/>
                </a:solidFill>
              </a:rPr>
              <a:t>NP</a:t>
            </a:r>
            <a:r>
              <a:rPr lang="en" baseline="-25000" dirty="0">
                <a:solidFill>
                  <a:srgbClr val="FFC000"/>
                </a:solidFill>
              </a:rPr>
              <a:t>2</a:t>
            </a:r>
            <a:endParaRPr dirty="0">
              <a:solidFill>
                <a:srgbClr val="7030A0"/>
              </a:solidFill>
            </a:endParaRPr>
          </a:p>
        </p:txBody>
      </p:sp>
      <p:cxnSp>
        <p:nvCxnSpPr>
          <p:cNvPr id="6" name="Straight Connector 5"/>
          <p:cNvCxnSpPr/>
          <p:nvPr/>
        </p:nvCxnSpPr>
        <p:spPr>
          <a:xfrm flipV="1">
            <a:off x="2327825" y="3362916"/>
            <a:ext cx="5756899"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500253" y="2780775"/>
            <a:ext cx="0"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679712" y="2820284"/>
            <a:ext cx="1642234"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consider</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335331" y="2825392"/>
            <a:ext cx="171710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people</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5791376"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#1: </a:t>
            </a:r>
            <a:r>
              <a:rPr lang="en-US" dirty="0" smtClean="0">
                <a:solidFill>
                  <a:srgbClr val="FF0000"/>
                </a:solidFill>
              </a:rPr>
              <a:t>Few people </a:t>
            </a:r>
            <a:r>
              <a:rPr lang="en-US" dirty="0" smtClean="0">
                <a:solidFill>
                  <a:srgbClr val="00B050"/>
                </a:solidFill>
              </a:rPr>
              <a:t>consider</a:t>
            </a:r>
            <a:r>
              <a:rPr lang="en-US" dirty="0" smtClean="0">
                <a:solidFill>
                  <a:srgbClr val="FF0000"/>
                </a:solidFill>
              </a:rPr>
              <a:t> </a:t>
            </a:r>
            <a:r>
              <a:rPr lang="en-US" dirty="0" smtClean="0">
                <a:solidFill>
                  <a:srgbClr val="7030A0"/>
                </a:solidFill>
              </a:rPr>
              <a:t>NASCAR </a:t>
            </a:r>
            <a:r>
              <a:rPr lang="en-US" dirty="0" smtClean="0">
                <a:solidFill>
                  <a:srgbClr val="FFC000"/>
                </a:solidFill>
              </a:rPr>
              <a:t>a sport</a:t>
            </a:r>
            <a:r>
              <a:rPr lang="en-US" dirty="0" smtClean="0"/>
              <a:t>.</a:t>
            </a:r>
            <a:endParaRPr lang="en-US" dirty="0"/>
          </a:p>
        </p:txBody>
      </p:sp>
      <p:cxnSp>
        <p:nvCxnSpPr>
          <p:cNvPr id="8" name="Straight Connector 7"/>
          <p:cNvCxnSpPr/>
          <p:nvPr/>
        </p:nvCxnSpPr>
        <p:spPr>
          <a:xfrm>
            <a:off x="6477823" y="2770586"/>
            <a:ext cx="672117" cy="57888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452697" y="3383352"/>
            <a:ext cx="870558" cy="8178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rot="2554353">
            <a:off x="2734033" y="3514834"/>
            <a:ext cx="84497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Few</a:t>
            </a:r>
            <a:endParaRPr lang="en-US" sz="2400" dirty="0">
              <a:solidFill>
                <a:srgbClr val="1C4587"/>
              </a:solidFill>
              <a:latin typeface="Arial" panose="020B0604020202020204" pitchFamily="34" charset="0"/>
              <a:cs typeface="Arial" panose="020B0604020202020204" pitchFamily="34" charset="0"/>
            </a:endParaRPr>
          </a:p>
        </p:txBody>
      </p:sp>
      <p:cxnSp>
        <p:nvCxnSpPr>
          <p:cNvPr id="26" name="Straight Connector 25"/>
          <p:cNvCxnSpPr/>
          <p:nvPr/>
        </p:nvCxnSpPr>
        <p:spPr>
          <a:xfrm>
            <a:off x="5085501" y="2770586"/>
            <a:ext cx="0" cy="59436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5152414" y="2820284"/>
            <a:ext cx="1481778"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NASCAR</a:t>
            </a:r>
            <a:endParaRPr lang="en-US" sz="2400" dirty="0">
              <a:solidFill>
                <a:srgbClr val="7030A0"/>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7423584" y="3375135"/>
            <a:ext cx="527874" cy="44214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rot="2554353">
            <a:off x="7770359" y="3288626"/>
            <a:ext cx="316403"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a</a:t>
            </a:r>
            <a:endParaRPr lang="en-US" sz="2400" dirty="0">
              <a:solidFill>
                <a:srgbClr val="1C4587"/>
              </a:solidFill>
              <a:latin typeface="Arial" panose="020B0604020202020204" pitchFamily="34" charset="0"/>
              <a:cs typeface="Arial" panose="020B0604020202020204" pitchFamily="34" charset="0"/>
            </a:endParaRPr>
          </a:p>
        </p:txBody>
      </p:sp>
      <p:sp>
        <p:nvSpPr>
          <p:cNvPr id="29" name="TextBox 28"/>
          <p:cNvSpPr txBox="1"/>
          <p:nvPr/>
        </p:nvSpPr>
        <p:spPr>
          <a:xfrm>
            <a:off x="7178498" y="2780775"/>
            <a:ext cx="994172"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sport</a:t>
            </a:r>
            <a:endParaRPr lang="en-US" sz="2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074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1+#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1+#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2"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0-#ppt_w/2"/>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0-#ppt_w/2"/>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 presetClass="entr" presetSubtype="2"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1+#ppt_w/2"/>
                                          </p:val>
                                        </p:tav>
                                        <p:tav tm="100000">
                                          <p:val>
                                            <p:strVal val="#ppt_x"/>
                                          </p:val>
                                        </p:tav>
                                      </p:tavLst>
                                    </p:anim>
                                    <p:anim calcmode="lin" valueType="num">
                                      <p:cBhvr additive="base">
                                        <p:cTn id="66" dur="500" fill="hold"/>
                                        <p:tgtEl>
                                          <p:spTgt spid="28"/>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1+#ppt_w/2"/>
                                          </p:val>
                                        </p:tav>
                                        <p:tav tm="100000">
                                          <p:val>
                                            <p:strVal val="#ppt_x"/>
                                          </p:val>
                                        </p:tav>
                                      </p:tavLst>
                                    </p:anim>
                                    <p:anim calcmode="lin" valueType="num">
                                      <p:cBhvr additive="base">
                                        <p:cTn id="70"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22" grpId="0"/>
      <p:bldP spid="27" grpId="0"/>
      <p:bldP spid="30" grpId="0"/>
      <p:bldP spid="2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X: </a:t>
            </a:r>
            <a:r>
              <a:rPr lang="en" dirty="0">
                <a:solidFill>
                  <a:srgbClr val="FF0000"/>
                </a:solidFill>
              </a:rPr>
              <a:t>NP</a:t>
            </a:r>
            <a:r>
              <a:rPr lang="en" baseline="-25000" dirty="0">
                <a:solidFill>
                  <a:srgbClr val="FF0000"/>
                </a:solidFill>
              </a:rPr>
              <a:t>1</a:t>
            </a:r>
            <a:r>
              <a:rPr lang="en" dirty="0"/>
              <a:t> – </a:t>
            </a:r>
            <a:r>
              <a:rPr lang="en" dirty="0">
                <a:solidFill>
                  <a:srgbClr val="00B050"/>
                </a:solidFill>
              </a:rPr>
              <a:t>V-tr </a:t>
            </a:r>
            <a:r>
              <a:rPr lang="en" dirty="0"/>
              <a:t>– </a:t>
            </a:r>
            <a:r>
              <a:rPr lang="en" dirty="0">
                <a:solidFill>
                  <a:srgbClr val="7030A0"/>
                </a:solidFill>
              </a:rPr>
              <a:t>NP</a:t>
            </a:r>
            <a:r>
              <a:rPr lang="en" baseline="-25000" dirty="0">
                <a:solidFill>
                  <a:srgbClr val="7030A0"/>
                </a:solidFill>
              </a:rPr>
              <a:t>2</a:t>
            </a:r>
            <a:r>
              <a:rPr lang="en" dirty="0">
                <a:solidFill>
                  <a:srgbClr val="7030A0"/>
                </a:solidFill>
              </a:rPr>
              <a:t> </a:t>
            </a:r>
            <a:r>
              <a:rPr lang="en" dirty="0"/>
              <a:t>– </a:t>
            </a:r>
            <a:r>
              <a:rPr lang="en" dirty="0">
                <a:solidFill>
                  <a:srgbClr val="FFC000"/>
                </a:solidFill>
              </a:rPr>
              <a:t>NP</a:t>
            </a:r>
            <a:r>
              <a:rPr lang="en" baseline="-25000" dirty="0">
                <a:solidFill>
                  <a:srgbClr val="FFC000"/>
                </a:solidFill>
              </a:rPr>
              <a:t>2</a:t>
            </a:r>
            <a:endParaRPr dirty="0">
              <a:solidFill>
                <a:srgbClr val="7030A0"/>
              </a:solidFill>
            </a:endParaRPr>
          </a:p>
        </p:txBody>
      </p:sp>
      <p:cxnSp>
        <p:nvCxnSpPr>
          <p:cNvPr id="6" name="Straight Connector 5"/>
          <p:cNvCxnSpPr/>
          <p:nvPr/>
        </p:nvCxnSpPr>
        <p:spPr>
          <a:xfrm flipV="1">
            <a:off x="1506071" y="3349469"/>
            <a:ext cx="7355541" cy="1344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500253" y="2780775"/>
            <a:ext cx="0"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679712" y="2820284"/>
            <a:ext cx="1642234"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elected</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335331" y="2825392"/>
            <a:ext cx="171710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class</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5253842" cy="103622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The senior class </a:t>
            </a:r>
            <a:r>
              <a:rPr lang="en-US" dirty="0" smtClean="0">
                <a:solidFill>
                  <a:srgbClr val="00B050"/>
                </a:solidFill>
              </a:rPr>
              <a:t>elected</a:t>
            </a:r>
            <a:r>
              <a:rPr lang="en-US" dirty="0" smtClean="0">
                <a:solidFill>
                  <a:srgbClr val="FF0000"/>
                </a:solidFill>
              </a:rPr>
              <a:t> </a:t>
            </a:r>
            <a:r>
              <a:rPr lang="en-US" dirty="0" smtClean="0">
                <a:solidFill>
                  <a:srgbClr val="7030A0"/>
                </a:solidFill>
              </a:rPr>
              <a:t>Donnie </a:t>
            </a:r>
            <a:r>
              <a:rPr lang="en-US" dirty="0" smtClean="0">
                <a:solidFill>
                  <a:srgbClr val="FFC000"/>
                </a:solidFill>
              </a:rPr>
              <a:t>as its president</a:t>
            </a:r>
            <a:r>
              <a:rPr lang="en-US" dirty="0" smtClean="0"/>
              <a:t>.</a:t>
            </a:r>
            <a:endParaRPr lang="en-US" dirty="0"/>
          </a:p>
        </p:txBody>
      </p:sp>
      <p:cxnSp>
        <p:nvCxnSpPr>
          <p:cNvPr id="8" name="Straight Connector 7"/>
          <p:cNvCxnSpPr/>
          <p:nvPr/>
        </p:nvCxnSpPr>
        <p:spPr>
          <a:xfrm>
            <a:off x="6130833" y="2784033"/>
            <a:ext cx="672117" cy="57888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677882" y="3368024"/>
            <a:ext cx="870558" cy="8178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rot="2554353">
            <a:off x="2027025" y="3619405"/>
            <a:ext cx="84497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endParaRPr lang="en-US" sz="2400" dirty="0">
              <a:solidFill>
                <a:srgbClr val="1C4587"/>
              </a:solidFill>
              <a:latin typeface="Arial" panose="020B0604020202020204" pitchFamily="34" charset="0"/>
              <a:cs typeface="Arial" panose="020B0604020202020204" pitchFamily="34" charset="0"/>
            </a:endParaRPr>
          </a:p>
        </p:txBody>
      </p:sp>
      <p:cxnSp>
        <p:nvCxnSpPr>
          <p:cNvPr id="26" name="Straight Connector 25"/>
          <p:cNvCxnSpPr/>
          <p:nvPr/>
        </p:nvCxnSpPr>
        <p:spPr>
          <a:xfrm>
            <a:off x="4983655" y="2755109"/>
            <a:ext cx="0" cy="59436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5152414" y="2820284"/>
            <a:ext cx="1481778"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Donnie </a:t>
            </a:r>
            <a:endParaRPr lang="en-US" sz="2400" dirty="0">
              <a:solidFill>
                <a:srgbClr val="7030A0"/>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7339270" y="3362741"/>
            <a:ext cx="859804" cy="76405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rot="2554353">
            <a:off x="7768776" y="3479399"/>
            <a:ext cx="579080"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its</a:t>
            </a:r>
            <a:endParaRPr lang="en-US" sz="2400" dirty="0">
              <a:solidFill>
                <a:srgbClr val="1C4587"/>
              </a:solidFill>
              <a:latin typeface="Arial" panose="020B0604020202020204" pitchFamily="34" charset="0"/>
              <a:cs typeface="Arial" panose="020B0604020202020204" pitchFamily="34" charset="0"/>
            </a:endParaRPr>
          </a:p>
        </p:txBody>
      </p:sp>
      <p:sp>
        <p:nvSpPr>
          <p:cNvPr id="29" name="TextBox 28"/>
          <p:cNvSpPr txBox="1"/>
          <p:nvPr/>
        </p:nvSpPr>
        <p:spPr>
          <a:xfrm>
            <a:off x="7381446" y="2780776"/>
            <a:ext cx="1635257"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president</a:t>
            </a:r>
            <a:endParaRPr lang="en-US" sz="2400" dirty="0">
              <a:solidFill>
                <a:srgbClr val="FFC000"/>
              </a:solidFill>
              <a:latin typeface="Arial" panose="020B0604020202020204" pitchFamily="34" charset="0"/>
              <a:cs typeface="Arial" panose="020B0604020202020204" pitchFamily="34" charset="0"/>
            </a:endParaRPr>
          </a:p>
        </p:txBody>
      </p:sp>
      <p:sp>
        <p:nvSpPr>
          <p:cNvPr id="17" name="TextBox 16"/>
          <p:cNvSpPr txBox="1"/>
          <p:nvPr/>
        </p:nvSpPr>
        <p:spPr>
          <a:xfrm rot="2554353">
            <a:off x="2582592" y="3565643"/>
            <a:ext cx="1130649"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senior</a:t>
            </a:r>
            <a:endParaRPr lang="en-US" sz="2400" dirty="0">
              <a:solidFill>
                <a:srgbClr val="1C4587"/>
              </a:solidFill>
              <a:latin typeface="Arial" panose="020B0604020202020204" pitchFamily="34" charset="0"/>
              <a:cs typeface="Arial" panose="020B0604020202020204" pitchFamily="34" charset="0"/>
            </a:endParaRPr>
          </a:p>
        </p:txBody>
      </p:sp>
      <p:cxnSp>
        <p:nvCxnSpPr>
          <p:cNvPr id="19" name="Straight Connector 18"/>
          <p:cNvCxnSpPr/>
          <p:nvPr/>
        </p:nvCxnSpPr>
        <p:spPr>
          <a:xfrm>
            <a:off x="2406913" y="3356411"/>
            <a:ext cx="870558" cy="8178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6686551" y="2338050"/>
            <a:ext cx="75962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7064679" y="2338050"/>
            <a:ext cx="1685" cy="1006310"/>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6862966" y="1916807"/>
            <a:ext cx="583212"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as</a:t>
            </a:r>
            <a:endParaRPr lang="en-US" sz="2400" dirty="0">
              <a:solidFill>
                <a:srgbClr val="1C45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2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1+#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1+#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2"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0-#ppt_w/2"/>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2" presetClass="entr" presetSubtype="12"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0-#ppt_w/2"/>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0-#ppt_w/2"/>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 presetClass="entr" presetSubtype="12"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0-#ppt_w/2"/>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2" fill="hold" nodeType="click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1+#ppt_w/2"/>
                                          </p:val>
                                        </p:tav>
                                        <p:tav tm="100000">
                                          <p:val>
                                            <p:strVal val="#ppt_x"/>
                                          </p:val>
                                        </p:tav>
                                      </p:tavLst>
                                    </p:anim>
                                    <p:anim calcmode="lin" valueType="num">
                                      <p:cBhvr additive="base">
                                        <p:cTn id="79" dur="500" fill="hold"/>
                                        <p:tgtEl>
                                          <p:spTgt spid="28"/>
                                        </p:tgtEl>
                                        <p:attrNameLst>
                                          <p:attrName>ppt_y</p:attrName>
                                        </p:attrNameLst>
                                      </p:cBhvr>
                                      <p:tavLst>
                                        <p:tav tm="0">
                                          <p:val>
                                            <p:strVal val="#ppt_y"/>
                                          </p:val>
                                        </p:tav>
                                        <p:tav tm="100000">
                                          <p:val>
                                            <p:strVal val="#ppt_y"/>
                                          </p:val>
                                        </p:tav>
                                      </p:tavLst>
                                    </p:anim>
                                  </p:childTnLst>
                                </p:cTn>
                              </p:par>
                            </p:childTnLst>
                          </p:cTn>
                        </p:par>
                        <p:par>
                          <p:cTn id="80" fill="hold">
                            <p:stCondLst>
                              <p:cond delay="500"/>
                            </p:stCondLst>
                            <p:childTnLst>
                              <p:par>
                                <p:cTn id="81" presetID="2" presetClass="entr" presetSubtype="2"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1+#ppt_w/2"/>
                                          </p:val>
                                        </p:tav>
                                        <p:tav tm="100000">
                                          <p:val>
                                            <p:strVal val="#ppt_x"/>
                                          </p:val>
                                        </p:tav>
                                      </p:tavLst>
                                    </p:anim>
                                    <p:anim calcmode="lin" valueType="num">
                                      <p:cBhvr additive="base">
                                        <p:cTn id="8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ppt_x"/>
                                          </p:val>
                                        </p:tav>
                                        <p:tav tm="100000">
                                          <p:val>
                                            <p:strVal val="#ppt_x"/>
                                          </p:val>
                                        </p:tav>
                                      </p:tavLst>
                                    </p:anim>
                                    <p:anim calcmode="lin" valueType="num">
                                      <p:cBhvr additive="base">
                                        <p:cTn id="90" dur="500" fill="hold"/>
                                        <p:tgtEl>
                                          <p:spTgt spid="24"/>
                                        </p:tgtEl>
                                        <p:attrNameLst>
                                          <p:attrName>ppt_y</p:attrName>
                                        </p:attrNameLst>
                                      </p:cBhvr>
                                      <p:tavLst>
                                        <p:tav tm="0">
                                          <p:val>
                                            <p:strVal val="0-#ppt_h/2"/>
                                          </p:val>
                                        </p:tav>
                                        <p:tav tm="100000">
                                          <p:val>
                                            <p:strVal val="#ppt_y"/>
                                          </p:val>
                                        </p:tav>
                                      </p:tavLst>
                                    </p:anim>
                                  </p:childTnLst>
                                </p:cTn>
                              </p:par>
                            </p:childTnLst>
                          </p:cTn>
                        </p:par>
                        <p:par>
                          <p:cTn id="91" fill="hold">
                            <p:stCondLst>
                              <p:cond delay="500"/>
                            </p:stCondLst>
                            <p:childTnLst>
                              <p:par>
                                <p:cTn id="92" presetID="2" presetClass="entr" presetSubtype="1" fill="hold" nodeType="after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ppt_x"/>
                                          </p:val>
                                        </p:tav>
                                        <p:tav tm="100000">
                                          <p:val>
                                            <p:strVal val="#ppt_x"/>
                                          </p:val>
                                        </p:tav>
                                      </p:tavLst>
                                    </p:anim>
                                    <p:anim calcmode="lin" valueType="num">
                                      <p:cBhvr additive="base">
                                        <p:cTn id="95"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1" fill="hold" grpId="0" nodeType="clickEffect">
                                  <p:stCondLst>
                                    <p:cond delay="0"/>
                                  </p:stCondLst>
                                  <p:childTnLst>
                                    <p:set>
                                      <p:cBhvr>
                                        <p:cTn id="99" dur="1" fill="hold">
                                          <p:stCondLst>
                                            <p:cond delay="0"/>
                                          </p:stCondLst>
                                        </p:cTn>
                                        <p:tgtEl>
                                          <p:spTgt spid="32"/>
                                        </p:tgtEl>
                                        <p:attrNameLst>
                                          <p:attrName>style.visibility</p:attrName>
                                        </p:attrNameLst>
                                      </p:cBhvr>
                                      <p:to>
                                        <p:strVal val="visible"/>
                                      </p:to>
                                    </p:set>
                                    <p:anim calcmode="lin" valueType="num">
                                      <p:cBhvr additive="base">
                                        <p:cTn id="100" dur="500" fill="hold"/>
                                        <p:tgtEl>
                                          <p:spTgt spid="32"/>
                                        </p:tgtEl>
                                        <p:attrNameLst>
                                          <p:attrName>ppt_x</p:attrName>
                                        </p:attrNameLst>
                                      </p:cBhvr>
                                      <p:tavLst>
                                        <p:tav tm="0">
                                          <p:val>
                                            <p:strVal val="#ppt_x"/>
                                          </p:val>
                                        </p:tav>
                                        <p:tav tm="100000">
                                          <p:val>
                                            <p:strVal val="#ppt_x"/>
                                          </p:val>
                                        </p:tav>
                                      </p:tavLst>
                                    </p:anim>
                                    <p:anim calcmode="lin" valueType="num">
                                      <p:cBhvr additive="base">
                                        <p:cTn id="101"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22" grpId="0"/>
      <p:bldP spid="27" grpId="0"/>
      <p:bldP spid="30" grpId="0"/>
      <p:bldP spid="29" grpId="0"/>
      <p:bldP spid="17" grpId="0"/>
      <p:bldP spid="3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 dirty="0" smtClean="0"/>
              <a:t>P</a:t>
            </a:r>
            <a:r>
              <a:rPr lang="en-US" dirty="0" smtClean="0"/>
              <a:t>a</a:t>
            </a:r>
            <a:r>
              <a:rPr lang="en" dirty="0" smtClean="0"/>
              <a:t>ttern X: </a:t>
            </a:r>
            <a:r>
              <a:rPr lang="en" dirty="0">
                <a:solidFill>
                  <a:srgbClr val="FF0000"/>
                </a:solidFill>
              </a:rPr>
              <a:t>NP</a:t>
            </a:r>
            <a:r>
              <a:rPr lang="en" baseline="-25000" dirty="0">
                <a:solidFill>
                  <a:srgbClr val="FF0000"/>
                </a:solidFill>
              </a:rPr>
              <a:t>1</a:t>
            </a:r>
            <a:r>
              <a:rPr lang="en" dirty="0"/>
              <a:t> – </a:t>
            </a:r>
            <a:r>
              <a:rPr lang="en" dirty="0">
                <a:solidFill>
                  <a:srgbClr val="00B050"/>
                </a:solidFill>
              </a:rPr>
              <a:t>V-tr </a:t>
            </a:r>
            <a:r>
              <a:rPr lang="en" dirty="0"/>
              <a:t>– </a:t>
            </a:r>
            <a:r>
              <a:rPr lang="en" dirty="0">
                <a:solidFill>
                  <a:srgbClr val="7030A0"/>
                </a:solidFill>
              </a:rPr>
              <a:t>NP</a:t>
            </a:r>
            <a:r>
              <a:rPr lang="en" baseline="-25000" dirty="0">
                <a:solidFill>
                  <a:srgbClr val="7030A0"/>
                </a:solidFill>
              </a:rPr>
              <a:t>2</a:t>
            </a:r>
            <a:r>
              <a:rPr lang="en" dirty="0">
                <a:solidFill>
                  <a:srgbClr val="7030A0"/>
                </a:solidFill>
              </a:rPr>
              <a:t> </a:t>
            </a:r>
            <a:r>
              <a:rPr lang="en" dirty="0"/>
              <a:t>– </a:t>
            </a:r>
            <a:r>
              <a:rPr lang="en" dirty="0">
                <a:solidFill>
                  <a:srgbClr val="FFC000"/>
                </a:solidFill>
              </a:rPr>
              <a:t>NP</a:t>
            </a:r>
            <a:r>
              <a:rPr lang="en" baseline="-25000" dirty="0">
                <a:solidFill>
                  <a:srgbClr val="FFC000"/>
                </a:solidFill>
              </a:rPr>
              <a:t>2</a:t>
            </a:r>
            <a:endParaRPr dirty="0">
              <a:solidFill>
                <a:srgbClr val="7030A0"/>
              </a:solidFill>
            </a:endParaRPr>
          </a:p>
        </p:txBody>
      </p:sp>
      <p:cxnSp>
        <p:nvCxnSpPr>
          <p:cNvPr id="6" name="Straight Connector 5"/>
          <p:cNvCxnSpPr/>
          <p:nvPr/>
        </p:nvCxnSpPr>
        <p:spPr>
          <a:xfrm flipV="1">
            <a:off x="357853" y="3386758"/>
            <a:ext cx="3883904" cy="297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2553808" y="2780776"/>
            <a:ext cx="0" cy="118872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586997" y="2903091"/>
            <a:ext cx="1642234"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declared</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976028" y="2892092"/>
            <a:ext cx="130487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Gods</a:t>
            </a:r>
            <a:endParaRPr lang="en-US" sz="2400" dirty="0">
              <a:solidFill>
                <a:srgbClr val="FF000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5253842" cy="103622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#3: </a:t>
            </a:r>
            <a:r>
              <a:rPr lang="en-US" dirty="0" smtClean="0">
                <a:solidFill>
                  <a:srgbClr val="FF0000"/>
                </a:solidFill>
              </a:rPr>
              <a:t>The Grammar Gods </a:t>
            </a:r>
            <a:r>
              <a:rPr lang="en-US" dirty="0" smtClean="0">
                <a:solidFill>
                  <a:srgbClr val="00B050"/>
                </a:solidFill>
              </a:rPr>
              <a:t>declared</a:t>
            </a:r>
            <a:r>
              <a:rPr lang="en-US" dirty="0" smtClean="0">
                <a:solidFill>
                  <a:srgbClr val="FF0000"/>
                </a:solidFill>
              </a:rPr>
              <a:t> </a:t>
            </a:r>
            <a:r>
              <a:rPr lang="en-US" dirty="0" smtClean="0">
                <a:solidFill>
                  <a:srgbClr val="7030A0"/>
                </a:solidFill>
              </a:rPr>
              <a:t>Brainerd and Alonzo </a:t>
            </a:r>
            <a:r>
              <a:rPr lang="en-US" dirty="0" smtClean="0">
                <a:solidFill>
                  <a:srgbClr val="FFC000"/>
                </a:solidFill>
              </a:rPr>
              <a:t>to be geniuses</a:t>
            </a:r>
            <a:r>
              <a:rPr lang="en-US" dirty="0" smtClean="0"/>
              <a:t>.</a:t>
            </a:r>
            <a:endParaRPr lang="en-US" dirty="0"/>
          </a:p>
        </p:txBody>
      </p:sp>
      <p:cxnSp>
        <p:nvCxnSpPr>
          <p:cNvPr id="18" name="Straight Connector 17"/>
          <p:cNvCxnSpPr/>
          <p:nvPr/>
        </p:nvCxnSpPr>
        <p:spPr>
          <a:xfrm>
            <a:off x="583457" y="3376281"/>
            <a:ext cx="870558" cy="8178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rot="2554353">
            <a:off x="915250" y="3596772"/>
            <a:ext cx="84497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The</a:t>
            </a:r>
            <a:endParaRPr lang="en-US" sz="2400" dirty="0">
              <a:solidFill>
                <a:srgbClr val="1C4587"/>
              </a:solidFill>
              <a:latin typeface="Arial" panose="020B0604020202020204" pitchFamily="34" charset="0"/>
              <a:cs typeface="Arial" panose="020B0604020202020204" pitchFamily="34" charset="0"/>
            </a:endParaRPr>
          </a:p>
        </p:txBody>
      </p:sp>
      <p:cxnSp>
        <p:nvCxnSpPr>
          <p:cNvPr id="26" name="Straight Connector 25"/>
          <p:cNvCxnSpPr/>
          <p:nvPr/>
        </p:nvCxnSpPr>
        <p:spPr>
          <a:xfrm>
            <a:off x="4023097" y="2795373"/>
            <a:ext cx="0" cy="59436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5166378" y="2161507"/>
            <a:ext cx="1481778"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Brainerd </a:t>
            </a:r>
            <a:endParaRPr lang="en-US" sz="2400" dirty="0">
              <a:solidFill>
                <a:srgbClr val="7030A0"/>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4236851" y="3389652"/>
            <a:ext cx="859804" cy="76405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7667330" y="2935564"/>
            <a:ext cx="1530078" cy="461665"/>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geniuses</a:t>
            </a:r>
            <a:endParaRPr lang="en-US" sz="2400" dirty="0">
              <a:solidFill>
                <a:srgbClr val="FFC000"/>
              </a:solidFill>
              <a:latin typeface="Arial" panose="020B0604020202020204" pitchFamily="34" charset="0"/>
              <a:cs typeface="Arial" panose="020B0604020202020204" pitchFamily="34" charset="0"/>
            </a:endParaRPr>
          </a:p>
        </p:txBody>
      </p:sp>
      <p:sp>
        <p:nvSpPr>
          <p:cNvPr id="17" name="TextBox 16"/>
          <p:cNvSpPr txBox="1"/>
          <p:nvPr/>
        </p:nvSpPr>
        <p:spPr>
          <a:xfrm rot="2554353">
            <a:off x="1444847" y="3738662"/>
            <a:ext cx="1597056"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Grammar</a:t>
            </a:r>
            <a:endParaRPr lang="en-US" sz="2400" dirty="0">
              <a:solidFill>
                <a:srgbClr val="1C4587"/>
              </a:solidFill>
              <a:latin typeface="Arial" panose="020B0604020202020204" pitchFamily="34" charset="0"/>
              <a:cs typeface="Arial" panose="020B0604020202020204" pitchFamily="34" charset="0"/>
            </a:endParaRPr>
          </a:p>
        </p:txBody>
      </p:sp>
      <p:cxnSp>
        <p:nvCxnSpPr>
          <p:cNvPr id="19" name="Straight Connector 18"/>
          <p:cNvCxnSpPr/>
          <p:nvPr/>
        </p:nvCxnSpPr>
        <p:spPr>
          <a:xfrm>
            <a:off x="1273749" y="3397229"/>
            <a:ext cx="1316382" cy="116343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7301570" y="2363287"/>
            <a:ext cx="75962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7685279" y="2378472"/>
            <a:ext cx="0" cy="993319"/>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7276518" y="1968362"/>
            <a:ext cx="1151481" cy="461665"/>
          </a:xfrm>
          <a:prstGeom prst="rect">
            <a:avLst/>
          </a:prstGeom>
          <a:noFill/>
        </p:spPr>
        <p:txBody>
          <a:bodyPr wrap="square" rtlCol="0">
            <a:spAutoFit/>
          </a:bodyPr>
          <a:lstStyle/>
          <a:p>
            <a:r>
              <a:rPr lang="en-US" sz="2400" dirty="0">
                <a:solidFill>
                  <a:srgbClr val="1C4587"/>
                </a:solidFill>
                <a:latin typeface="Arial" panose="020B0604020202020204" pitchFamily="34" charset="0"/>
                <a:cs typeface="Arial" panose="020B0604020202020204" pitchFamily="34" charset="0"/>
              </a:rPr>
              <a:t>t</a:t>
            </a:r>
            <a:r>
              <a:rPr lang="en-US" sz="2400" dirty="0" smtClean="0">
                <a:solidFill>
                  <a:srgbClr val="1C4587"/>
                </a:solidFill>
                <a:latin typeface="Arial" panose="020B0604020202020204" pitchFamily="34" charset="0"/>
                <a:cs typeface="Arial" panose="020B0604020202020204" pitchFamily="34" charset="0"/>
              </a:rPr>
              <a:t>o be</a:t>
            </a:r>
            <a:endParaRPr lang="en-US" sz="2400" dirty="0">
              <a:solidFill>
                <a:srgbClr val="1C4587"/>
              </a:solidFill>
              <a:latin typeface="Arial" panose="020B0604020202020204" pitchFamily="34" charset="0"/>
              <a:cs typeface="Arial" panose="020B0604020202020204" pitchFamily="34" charset="0"/>
            </a:endParaRPr>
          </a:p>
        </p:txBody>
      </p:sp>
      <p:cxnSp>
        <p:nvCxnSpPr>
          <p:cNvPr id="25" name="Straight Connector 24"/>
          <p:cNvCxnSpPr/>
          <p:nvPr/>
        </p:nvCxnSpPr>
        <p:spPr>
          <a:xfrm>
            <a:off x="6490093" y="2600697"/>
            <a:ext cx="859804" cy="76405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flipH="1">
            <a:off x="6450674" y="3371791"/>
            <a:ext cx="906325" cy="789385"/>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a:off x="4257014" y="2615279"/>
            <a:ext cx="859804" cy="768096"/>
          </a:xfrm>
          <a:prstGeom prst="line">
            <a:avLst/>
          </a:prstGeom>
          <a:ln w="38100"/>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5351804" y="3706546"/>
            <a:ext cx="1242681"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Alonzo </a:t>
            </a:r>
            <a:endParaRPr lang="en-US" sz="2400" dirty="0">
              <a:solidFill>
                <a:srgbClr val="7030A0"/>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5116818" y="2600697"/>
            <a:ext cx="137327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5089924" y="4153711"/>
            <a:ext cx="137327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143712" y="2600697"/>
            <a:ext cx="22666" cy="1560479"/>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7356999" y="3348268"/>
            <a:ext cx="1632738" cy="24977"/>
          </a:xfrm>
          <a:prstGeom prst="line">
            <a:avLst/>
          </a:prstGeom>
          <a:ln w="381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7049377" y="2882513"/>
            <a:ext cx="529874" cy="4939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rot="16200000">
            <a:off x="4597964" y="3133843"/>
            <a:ext cx="759627" cy="461665"/>
          </a:xfrm>
          <a:prstGeom prst="rect">
            <a:avLst/>
          </a:prstGeom>
          <a:noFill/>
        </p:spPr>
        <p:txBody>
          <a:bodyPr wrap="square" rtlCol="0">
            <a:spAutoFit/>
          </a:bodyPr>
          <a:lstStyle/>
          <a:p>
            <a:r>
              <a:rPr lang="en-US" sz="2400" dirty="0" smtClean="0">
                <a:solidFill>
                  <a:srgbClr val="1C4587"/>
                </a:solidFill>
                <a:latin typeface="Arial" panose="020B0604020202020204" pitchFamily="34" charset="0"/>
                <a:cs typeface="Arial" panose="020B0604020202020204" pitchFamily="34" charset="0"/>
              </a:rPr>
              <a:t>and</a:t>
            </a:r>
            <a:endParaRPr lang="en-US" sz="2400" dirty="0">
              <a:solidFill>
                <a:srgbClr val="1C4587"/>
              </a:solidFill>
              <a:latin typeface="Arial" panose="020B0604020202020204" pitchFamily="34" charset="0"/>
              <a:cs typeface="Arial" panose="020B0604020202020204" pitchFamily="34" charset="0"/>
            </a:endParaRPr>
          </a:p>
        </p:txBody>
      </p:sp>
      <p:pic>
        <p:nvPicPr>
          <p:cNvPr id="42" name="Picture 41"/>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3360353" y="3596838"/>
            <a:ext cx="1439275" cy="1546662"/>
          </a:xfrm>
          <a:prstGeom prst="rect">
            <a:avLst/>
          </a:prstGeom>
        </p:spPr>
      </p:pic>
      <p:pic>
        <p:nvPicPr>
          <p:cNvPr id="45" name="Picture 44"/>
          <p:cNvPicPr>
            <a:picLocks noChangeAspect="1"/>
          </p:cNvPicPr>
          <p:nvPr/>
        </p:nvPicPr>
        <p:blipFill rotWithShape="1">
          <a:blip r:embed="rId5">
            <a:extLst>
              <a:ext uri="{BEBA8EAE-BF5A-486C-A8C5-ECC9F3942E4B}">
                <a14:imgProps xmlns:a14="http://schemas.microsoft.com/office/drawing/2010/main">
                  <a14:imgLayer r:embed="rId6">
                    <a14:imgEffect>
                      <a14:backgroundRemoval t="9886" b="93346" l="6652" r="89914"/>
                    </a14:imgEffect>
                  </a14:imgLayer>
                </a14:imgProps>
              </a:ext>
              <a:ext uri="{28A0092B-C50C-407E-A947-70E740481C1C}">
                <a14:useLocalDpi xmlns:a14="http://schemas.microsoft.com/office/drawing/2010/main" val="0"/>
              </a:ext>
            </a:extLst>
          </a:blip>
          <a:srcRect l="9144" t="13721" r="15745" b="11906"/>
          <a:stretch/>
        </p:blipFill>
        <p:spPr>
          <a:xfrm>
            <a:off x="6903836" y="3681847"/>
            <a:ext cx="1383854" cy="1546661"/>
          </a:xfrm>
          <a:prstGeom prst="rect">
            <a:avLst/>
          </a:prstGeom>
        </p:spPr>
      </p:pic>
    </p:spTree>
    <p:extLst>
      <p:ext uri="{BB962C8B-B14F-4D97-AF65-F5344CB8AC3E}">
        <p14:creationId xmlns:p14="http://schemas.microsoft.com/office/powerpoint/2010/main" val="56036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ppt_x"/>
                                          </p:val>
                                        </p:tav>
                                        <p:tav tm="100000">
                                          <p:val>
                                            <p:strVal val="#ppt_x"/>
                                          </p:val>
                                        </p:tav>
                                      </p:tavLst>
                                    </p:anim>
                                    <p:anim calcmode="lin" valueType="num">
                                      <p:cBhvr additive="base">
                                        <p:cTn id="1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 presetClass="entr" presetSubtype="4"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0-#ppt_h/2"/>
                                          </p:val>
                                        </p:tav>
                                        <p:tav tm="100000">
                                          <p:val>
                                            <p:strVal val="#ppt_y"/>
                                          </p:val>
                                        </p:tav>
                                      </p:tavLst>
                                    </p:anim>
                                  </p:childTnLst>
                                </p:cTn>
                              </p:par>
                              <p:par>
                                <p:cTn id="44" presetID="2" presetClass="entr" presetSubtype="1"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ppt_x"/>
                                          </p:val>
                                        </p:tav>
                                        <p:tav tm="100000">
                                          <p:val>
                                            <p:strVal val="#ppt_x"/>
                                          </p:val>
                                        </p:tav>
                                      </p:tavLst>
                                    </p:anim>
                                    <p:anim calcmode="lin" valueType="num">
                                      <p:cBhvr additive="base">
                                        <p:cTn id="47" dur="500" fill="hold"/>
                                        <p:tgtEl>
                                          <p:spTgt spid="37"/>
                                        </p:tgtEl>
                                        <p:attrNameLst>
                                          <p:attrName>ppt_y</p:attrName>
                                        </p:attrNameLst>
                                      </p:cBhvr>
                                      <p:tavLst>
                                        <p:tav tm="0">
                                          <p:val>
                                            <p:strVal val="0-#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childTnLst>
                          </p:cTn>
                        </p:par>
                        <p:par>
                          <p:cTn id="52" fill="hold">
                            <p:stCondLst>
                              <p:cond delay="2500"/>
                            </p:stCondLst>
                            <p:childTnLst>
                              <p:par>
                                <p:cTn id="53" presetID="2" presetClass="entr" presetSubtype="1"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0-#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1+#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childTnLst>
                          </p:cTn>
                        </p:par>
                        <p:par>
                          <p:cTn id="65" fill="hold">
                            <p:stCondLst>
                              <p:cond delay="3000"/>
                            </p:stCondLst>
                            <p:childTnLst>
                              <p:par>
                                <p:cTn id="66" presetID="2" presetClass="entr" presetSubtype="1"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500" fill="hold"/>
                                        <p:tgtEl>
                                          <p:spTgt spid="38"/>
                                        </p:tgtEl>
                                        <p:attrNameLst>
                                          <p:attrName>ppt_x</p:attrName>
                                        </p:attrNameLst>
                                      </p:cBhvr>
                                      <p:tavLst>
                                        <p:tav tm="0">
                                          <p:val>
                                            <p:strVal val="#ppt_x"/>
                                          </p:val>
                                        </p:tav>
                                        <p:tav tm="100000">
                                          <p:val>
                                            <p:strVal val="#ppt_x"/>
                                          </p:val>
                                        </p:tav>
                                      </p:tavLst>
                                    </p:anim>
                                    <p:anim calcmode="lin" valueType="num">
                                      <p:cBhvr additive="base">
                                        <p:cTn id="69"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additive="base">
                                        <p:cTn id="80" dur="500" fill="hold"/>
                                        <p:tgtEl>
                                          <p:spTgt spid="9"/>
                                        </p:tgtEl>
                                        <p:attrNameLst>
                                          <p:attrName>ppt_x</p:attrName>
                                        </p:attrNameLst>
                                      </p:cBhvr>
                                      <p:tavLst>
                                        <p:tav tm="0">
                                          <p:val>
                                            <p:strVal val="0-#ppt_w/2"/>
                                          </p:val>
                                        </p:tav>
                                        <p:tav tm="100000">
                                          <p:val>
                                            <p:strVal val="#ppt_x"/>
                                          </p:val>
                                        </p:tav>
                                      </p:tavLst>
                                    </p:anim>
                                    <p:anim calcmode="lin" valueType="num">
                                      <p:cBhvr additive="base">
                                        <p:cTn id="8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2"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1+#ppt_w/2"/>
                                          </p:val>
                                        </p:tav>
                                        <p:tav tm="100000">
                                          <p:val>
                                            <p:strVal val="#ppt_x"/>
                                          </p:val>
                                        </p:tav>
                                      </p:tavLst>
                                    </p:anim>
                                    <p:anim calcmode="lin" valueType="num">
                                      <p:cBhvr additive="base">
                                        <p:cTn id="87" dur="500" fill="hold"/>
                                        <p:tgtEl>
                                          <p:spTgt spid="27"/>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additive="base">
                                        <p:cTn id="90" dur="500" fill="hold"/>
                                        <p:tgtEl>
                                          <p:spTgt spid="36"/>
                                        </p:tgtEl>
                                        <p:attrNameLst>
                                          <p:attrName>ppt_x</p:attrName>
                                        </p:attrNameLst>
                                      </p:cBhvr>
                                      <p:tavLst>
                                        <p:tav tm="0">
                                          <p:val>
                                            <p:strVal val="1+#ppt_w/2"/>
                                          </p:val>
                                        </p:tav>
                                        <p:tav tm="100000">
                                          <p:val>
                                            <p:strVal val="#ppt_x"/>
                                          </p:val>
                                        </p:tav>
                                      </p:tavLst>
                                    </p:anim>
                                    <p:anim calcmode="lin" valueType="num">
                                      <p:cBhvr additive="base">
                                        <p:cTn id="91"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500" fill="hold"/>
                                        <p:tgtEl>
                                          <p:spTgt spid="29"/>
                                        </p:tgtEl>
                                        <p:attrNameLst>
                                          <p:attrName>ppt_x</p:attrName>
                                        </p:attrNameLst>
                                      </p:cBhvr>
                                      <p:tavLst>
                                        <p:tav tm="0">
                                          <p:val>
                                            <p:strVal val="1+#ppt_w/2"/>
                                          </p:val>
                                        </p:tav>
                                        <p:tav tm="100000">
                                          <p:val>
                                            <p:strVal val="#ppt_x"/>
                                          </p:val>
                                        </p:tav>
                                      </p:tavLst>
                                    </p:anim>
                                    <p:anim calcmode="lin" valueType="num">
                                      <p:cBhvr additive="base">
                                        <p:cTn id="9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12" fill="hold" nodeType="clickEffect">
                                  <p:stCondLst>
                                    <p:cond delay="0"/>
                                  </p:stCondLst>
                                  <p:childTnLst>
                                    <p:set>
                                      <p:cBhvr>
                                        <p:cTn id="101" dur="1" fill="hold">
                                          <p:stCondLst>
                                            <p:cond delay="0"/>
                                          </p:stCondLst>
                                        </p:cTn>
                                        <p:tgtEl>
                                          <p:spTgt spid="18"/>
                                        </p:tgtEl>
                                        <p:attrNameLst>
                                          <p:attrName>style.visibility</p:attrName>
                                        </p:attrNameLst>
                                      </p:cBhvr>
                                      <p:to>
                                        <p:strVal val="visible"/>
                                      </p:to>
                                    </p:set>
                                    <p:anim calcmode="lin" valueType="num">
                                      <p:cBhvr additive="base">
                                        <p:cTn id="102" dur="500" fill="hold"/>
                                        <p:tgtEl>
                                          <p:spTgt spid="18"/>
                                        </p:tgtEl>
                                        <p:attrNameLst>
                                          <p:attrName>ppt_x</p:attrName>
                                        </p:attrNameLst>
                                      </p:cBhvr>
                                      <p:tavLst>
                                        <p:tav tm="0">
                                          <p:val>
                                            <p:strVal val="0-#ppt_w/2"/>
                                          </p:val>
                                        </p:tav>
                                        <p:tav tm="100000">
                                          <p:val>
                                            <p:strVal val="#ppt_x"/>
                                          </p:val>
                                        </p:tav>
                                      </p:tavLst>
                                    </p:anim>
                                    <p:anim calcmode="lin" valueType="num">
                                      <p:cBhvr additive="base">
                                        <p:cTn id="103" dur="500" fill="hold"/>
                                        <p:tgtEl>
                                          <p:spTgt spid="18"/>
                                        </p:tgtEl>
                                        <p:attrNameLst>
                                          <p:attrName>ppt_y</p:attrName>
                                        </p:attrNameLst>
                                      </p:cBhvr>
                                      <p:tavLst>
                                        <p:tav tm="0">
                                          <p:val>
                                            <p:strVal val="1+#ppt_h/2"/>
                                          </p:val>
                                        </p:tav>
                                        <p:tav tm="100000">
                                          <p:val>
                                            <p:strVal val="#ppt_y"/>
                                          </p:val>
                                        </p:tav>
                                      </p:tavLst>
                                    </p:anim>
                                  </p:childTnLst>
                                </p:cTn>
                              </p:par>
                            </p:childTnLst>
                          </p:cTn>
                        </p:par>
                        <p:par>
                          <p:cTn id="104" fill="hold">
                            <p:stCondLst>
                              <p:cond delay="500"/>
                            </p:stCondLst>
                            <p:childTnLst>
                              <p:par>
                                <p:cTn id="105" presetID="2" presetClass="entr" presetSubtype="12"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500" fill="hold"/>
                                        <p:tgtEl>
                                          <p:spTgt spid="22"/>
                                        </p:tgtEl>
                                        <p:attrNameLst>
                                          <p:attrName>ppt_x</p:attrName>
                                        </p:attrNameLst>
                                      </p:cBhvr>
                                      <p:tavLst>
                                        <p:tav tm="0">
                                          <p:val>
                                            <p:strVal val="0-#ppt_w/2"/>
                                          </p:val>
                                        </p:tav>
                                        <p:tav tm="100000">
                                          <p:val>
                                            <p:strVal val="#ppt_x"/>
                                          </p:val>
                                        </p:tav>
                                      </p:tavLst>
                                    </p:anim>
                                    <p:anim calcmode="lin" valueType="num">
                                      <p:cBhvr additive="base">
                                        <p:cTn id="10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12" fill="hold" nodeType="clickEffect">
                                  <p:stCondLst>
                                    <p:cond delay="0"/>
                                  </p:stCondLst>
                                  <p:childTnLst>
                                    <p:set>
                                      <p:cBhvr>
                                        <p:cTn id="112" dur="1" fill="hold">
                                          <p:stCondLst>
                                            <p:cond delay="0"/>
                                          </p:stCondLst>
                                        </p:cTn>
                                        <p:tgtEl>
                                          <p:spTgt spid="19"/>
                                        </p:tgtEl>
                                        <p:attrNameLst>
                                          <p:attrName>style.visibility</p:attrName>
                                        </p:attrNameLst>
                                      </p:cBhvr>
                                      <p:to>
                                        <p:strVal val="visible"/>
                                      </p:to>
                                    </p:set>
                                    <p:anim calcmode="lin" valueType="num">
                                      <p:cBhvr additive="base">
                                        <p:cTn id="113" dur="500" fill="hold"/>
                                        <p:tgtEl>
                                          <p:spTgt spid="19"/>
                                        </p:tgtEl>
                                        <p:attrNameLst>
                                          <p:attrName>ppt_x</p:attrName>
                                        </p:attrNameLst>
                                      </p:cBhvr>
                                      <p:tavLst>
                                        <p:tav tm="0">
                                          <p:val>
                                            <p:strVal val="0-#ppt_w/2"/>
                                          </p:val>
                                        </p:tav>
                                        <p:tav tm="100000">
                                          <p:val>
                                            <p:strVal val="#ppt_x"/>
                                          </p:val>
                                        </p:tav>
                                      </p:tavLst>
                                    </p:anim>
                                    <p:anim calcmode="lin" valueType="num">
                                      <p:cBhvr additive="base">
                                        <p:cTn id="114" dur="500" fill="hold"/>
                                        <p:tgtEl>
                                          <p:spTgt spid="19"/>
                                        </p:tgtEl>
                                        <p:attrNameLst>
                                          <p:attrName>ppt_y</p:attrName>
                                        </p:attrNameLst>
                                      </p:cBhvr>
                                      <p:tavLst>
                                        <p:tav tm="0">
                                          <p:val>
                                            <p:strVal val="1+#ppt_h/2"/>
                                          </p:val>
                                        </p:tav>
                                        <p:tav tm="100000">
                                          <p:val>
                                            <p:strVal val="#ppt_y"/>
                                          </p:val>
                                        </p:tav>
                                      </p:tavLst>
                                    </p:anim>
                                  </p:childTnLst>
                                </p:cTn>
                              </p:par>
                            </p:childTnLst>
                          </p:cTn>
                        </p:par>
                        <p:par>
                          <p:cTn id="115" fill="hold">
                            <p:stCondLst>
                              <p:cond delay="500"/>
                            </p:stCondLst>
                            <p:childTnLst>
                              <p:par>
                                <p:cTn id="116" presetID="2" presetClass="entr" presetSubtype="12" fill="hold" grpId="0" nodeType="afterEffect">
                                  <p:stCondLst>
                                    <p:cond delay="0"/>
                                  </p:stCondLst>
                                  <p:childTnLst>
                                    <p:set>
                                      <p:cBhvr>
                                        <p:cTn id="117" dur="1" fill="hold">
                                          <p:stCondLst>
                                            <p:cond delay="0"/>
                                          </p:stCondLst>
                                        </p:cTn>
                                        <p:tgtEl>
                                          <p:spTgt spid="17"/>
                                        </p:tgtEl>
                                        <p:attrNameLst>
                                          <p:attrName>style.visibility</p:attrName>
                                        </p:attrNameLst>
                                      </p:cBhvr>
                                      <p:to>
                                        <p:strVal val="visible"/>
                                      </p:to>
                                    </p:set>
                                    <p:anim calcmode="lin" valueType="num">
                                      <p:cBhvr additive="base">
                                        <p:cTn id="118" dur="500" fill="hold"/>
                                        <p:tgtEl>
                                          <p:spTgt spid="17"/>
                                        </p:tgtEl>
                                        <p:attrNameLst>
                                          <p:attrName>ppt_x</p:attrName>
                                        </p:attrNameLst>
                                      </p:cBhvr>
                                      <p:tavLst>
                                        <p:tav tm="0">
                                          <p:val>
                                            <p:strVal val="0-#ppt_w/2"/>
                                          </p:val>
                                        </p:tav>
                                        <p:tav tm="100000">
                                          <p:val>
                                            <p:strVal val="#ppt_x"/>
                                          </p:val>
                                        </p:tav>
                                      </p:tavLst>
                                    </p:anim>
                                    <p:anim calcmode="lin" valueType="num">
                                      <p:cBhvr additive="base">
                                        <p:cTn id="1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1" fill="hold" nodeType="clickEffect">
                                  <p:stCondLst>
                                    <p:cond delay="0"/>
                                  </p:stCondLst>
                                  <p:childTnLst>
                                    <p:set>
                                      <p:cBhvr>
                                        <p:cTn id="123" dur="1" fill="hold">
                                          <p:stCondLst>
                                            <p:cond delay="0"/>
                                          </p:stCondLst>
                                        </p:cTn>
                                        <p:tgtEl>
                                          <p:spTgt spid="24"/>
                                        </p:tgtEl>
                                        <p:attrNameLst>
                                          <p:attrName>style.visibility</p:attrName>
                                        </p:attrNameLst>
                                      </p:cBhvr>
                                      <p:to>
                                        <p:strVal val="visible"/>
                                      </p:to>
                                    </p:set>
                                    <p:anim calcmode="lin" valueType="num">
                                      <p:cBhvr additive="base">
                                        <p:cTn id="124" dur="500" fill="hold"/>
                                        <p:tgtEl>
                                          <p:spTgt spid="24"/>
                                        </p:tgtEl>
                                        <p:attrNameLst>
                                          <p:attrName>ppt_x</p:attrName>
                                        </p:attrNameLst>
                                      </p:cBhvr>
                                      <p:tavLst>
                                        <p:tav tm="0">
                                          <p:val>
                                            <p:strVal val="#ppt_x"/>
                                          </p:val>
                                        </p:tav>
                                        <p:tav tm="100000">
                                          <p:val>
                                            <p:strVal val="#ppt_x"/>
                                          </p:val>
                                        </p:tav>
                                      </p:tavLst>
                                    </p:anim>
                                    <p:anim calcmode="lin" valueType="num">
                                      <p:cBhvr additive="base">
                                        <p:cTn id="125" dur="500" fill="hold"/>
                                        <p:tgtEl>
                                          <p:spTgt spid="24"/>
                                        </p:tgtEl>
                                        <p:attrNameLst>
                                          <p:attrName>ppt_y</p:attrName>
                                        </p:attrNameLst>
                                      </p:cBhvr>
                                      <p:tavLst>
                                        <p:tav tm="0">
                                          <p:val>
                                            <p:strVal val="0-#ppt_h/2"/>
                                          </p:val>
                                        </p:tav>
                                        <p:tav tm="100000">
                                          <p:val>
                                            <p:strVal val="#ppt_y"/>
                                          </p:val>
                                        </p:tav>
                                      </p:tavLst>
                                    </p:anim>
                                  </p:childTnLst>
                                </p:cTn>
                              </p:par>
                            </p:childTnLst>
                          </p:cTn>
                        </p:par>
                        <p:par>
                          <p:cTn id="126" fill="hold">
                            <p:stCondLst>
                              <p:cond delay="500"/>
                            </p:stCondLst>
                            <p:childTnLst>
                              <p:par>
                                <p:cTn id="127" presetID="2" presetClass="entr" presetSubtype="1" fill="hold" nodeType="after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additive="base">
                                        <p:cTn id="129" dur="500" fill="hold"/>
                                        <p:tgtEl>
                                          <p:spTgt spid="31"/>
                                        </p:tgtEl>
                                        <p:attrNameLst>
                                          <p:attrName>ppt_x</p:attrName>
                                        </p:attrNameLst>
                                      </p:cBhvr>
                                      <p:tavLst>
                                        <p:tav tm="0">
                                          <p:val>
                                            <p:strVal val="#ppt_x"/>
                                          </p:val>
                                        </p:tav>
                                        <p:tav tm="100000">
                                          <p:val>
                                            <p:strVal val="#ppt_x"/>
                                          </p:val>
                                        </p:tav>
                                      </p:tavLst>
                                    </p:anim>
                                    <p:anim calcmode="lin" valueType="num">
                                      <p:cBhvr additive="base">
                                        <p:cTn id="130"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1"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additive="base">
                                        <p:cTn id="135" dur="500" fill="hold"/>
                                        <p:tgtEl>
                                          <p:spTgt spid="32"/>
                                        </p:tgtEl>
                                        <p:attrNameLst>
                                          <p:attrName>ppt_x</p:attrName>
                                        </p:attrNameLst>
                                      </p:cBhvr>
                                      <p:tavLst>
                                        <p:tav tm="0">
                                          <p:val>
                                            <p:strVal val="#ppt_x"/>
                                          </p:val>
                                        </p:tav>
                                        <p:tav tm="100000">
                                          <p:val>
                                            <p:strVal val="#ppt_x"/>
                                          </p:val>
                                        </p:tav>
                                      </p:tavLst>
                                    </p:anim>
                                    <p:anim calcmode="lin" valueType="num">
                                      <p:cBhvr additive="base">
                                        <p:cTn id="136"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2" fill="hold" nodeType="clickEffect">
                                  <p:stCondLst>
                                    <p:cond delay="0"/>
                                  </p:stCondLst>
                                  <p:childTnLst>
                                    <p:set>
                                      <p:cBhvr>
                                        <p:cTn id="140" dur="1" fill="hold">
                                          <p:stCondLst>
                                            <p:cond delay="0"/>
                                          </p:stCondLst>
                                        </p:cTn>
                                        <p:tgtEl>
                                          <p:spTgt spid="14"/>
                                        </p:tgtEl>
                                        <p:attrNameLst>
                                          <p:attrName>style.visibility</p:attrName>
                                        </p:attrNameLst>
                                      </p:cBhvr>
                                      <p:to>
                                        <p:strVal val="visible"/>
                                      </p:to>
                                    </p:set>
                                    <p:anim calcmode="lin" valueType="num">
                                      <p:cBhvr additive="base">
                                        <p:cTn id="141" dur="500" fill="hold"/>
                                        <p:tgtEl>
                                          <p:spTgt spid="14"/>
                                        </p:tgtEl>
                                        <p:attrNameLst>
                                          <p:attrName>ppt_x</p:attrName>
                                        </p:attrNameLst>
                                      </p:cBhvr>
                                      <p:tavLst>
                                        <p:tav tm="0">
                                          <p:val>
                                            <p:strVal val="1+#ppt_w/2"/>
                                          </p:val>
                                        </p:tav>
                                        <p:tav tm="100000">
                                          <p:val>
                                            <p:strVal val="#ppt_x"/>
                                          </p:val>
                                        </p:tav>
                                      </p:tavLst>
                                    </p:anim>
                                    <p:anim calcmode="lin" valueType="num">
                                      <p:cBhvr additive="base">
                                        <p:cTn id="142" dur="500" fill="hold"/>
                                        <p:tgtEl>
                                          <p:spTgt spid="14"/>
                                        </p:tgtEl>
                                        <p:attrNameLst>
                                          <p:attrName>ppt_y</p:attrName>
                                        </p:attrNameLst>
                                      </p:cBhvr>
                                      <p:tavLst>
                                        <p:tav tm="0">
                                          <p:val>
                                            <p:strVal val="#ppt_y"/>
                                          </p:val>
                                        </p:tav>
                                        <p:tav tm="100000">
                                          <p:val>
                                            <p:strVal val="#ppt_y"/>
                                          </p:val>
                                        </p:tav>
                                      </p:tavLst>
                                    </p:anim>
                                  </p:childTnLst>
                                </p:cTn>
                              </p:par>
                            </p:childTnLst>
                          </p:cTn>
                        </p:par>
                        <p:par>
                          <p:cTn id="143" fill="hold">
                            <p:stCondLst>
                              <p:cond delay="500"/>
                            </p:stCondLst>
                            <p:childTnLst>
                              <p:par>
                                <p:cTn id="144" presetID="2" presetClass="entr" presetSubtype="1" fill="hold" grpId="0" nodeType="afterEffect">
                                  <p:stCondLst>
                                    <p:cond delay="0"/>
                                  </p:stCondLst>
                                  <p:childTnLst>
                                    <p:set>
                                      <p:cBhvr>
                                        <p:cTn id="145" dur="1" fill="hold">
                                          <p:stCondLst>
                                            <p:cond delay="0"/>
                                          </p:stCondLst>
                                        </p:cTn>
                                        <p:tgtEl>
                                          <p:spTgt spid="40"/>
                                        </p:tgtEl>
                                        <p:attrNameLst>
                                          <p:attrName>style.visibility</p:attrName>
                                        </p:attrNameLst>
                                      </p:cBhvr>
                                      <p:to>
                                        <p:strVal val="visible"/>
                                      </p:to>
                                    </p:set>
                                    <p:anim calcmode="lin" valueType="num">
                                      <p:cBhvr additive="base">
                                        <p:cTn id="146" dur="500" fill="hold"/>
                                        <p:tgtEl>
                                          <p:spTgt spid="40"/>
                                        </p:tgtEl>
                                        <p:attrNameLst>
                                          <p:attrName>ppt_x</p:attrName>
                                        </p:attrNameLst>
                                      </p:cBhvr>
                                      <p:tavLst>
                                        <p:tav tm="0">
                                          <p:val>
                                            <p:strVal val="#ppt_x"/>
                                          </p:val>
                                        </p:tav>
                                        <p:tav tm="100000">
                                          <p:val>
                                            <p:strVal val="#ppt_x"/>
                                          </p:val>
                                        </p:tav>
                                      </p:tavLst>
                                    </p:anim>
                                    <p:anim calcmode="lin" valueType="num">
                                      <p:cBhvr additive="base">
                                        <p:cTn id="147"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22" grpId="0"/>
      <p:bldP spid="27" grpId="0"/>
      <p:bldP spid="29" grpId="0"/>
      <p:bldP spid="17" grpId="0"/>
      <p:bldP spid="32" grpId="0"/>
      <p:bldP spid="36"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ADV T/P</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553169" y="3369498"/>
            <a:ext cx="805971" cy="76378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19688" y="278077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is</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335331" y="2780776"/>
            <a:ext cx="171710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monkey</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rot="2554353">
            <a:off x="4775082" y="3432798"/>
            <a:ext cx="811823" cy="461665"/>
          </a:xfrm>
          <a:prstGeom prst="rect">
            <a:avLst/>
          </a:prstGeom>
          <a:noFill/>
        </p:spPr>
        <p:txBody>
          <a:bodyPr wrap="square" rtlCol="0">
            <a:spAutoFit/>
          </a:bodyPr>
          <a:lstStyle/>
          <a:p>
            <a:r>
              <a:rPr lang="en-US" sz="2400" dirty="0" smtClean="0">
                <a:solidFill>
                  <a:schemeClr val="tx1"/>
                </a:solidFill>
                <a:latin typeface="Arial" panose="020B0604020202020204" pitchFamily="34" charset="0"/>
                <a:cs typeface="Arial" panose="020B0604020202020204" pitchFamily="34" charset="0"/>
              </a:rPr>
              <a:t>prep</a:t>
            </a:r>
            <a:endParaRPr lang="en-US" sz="2400" dirty="0">
              <a:solidFill>
                <a:schemeClr val="tx1"/>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452521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The monkey </a:t>
            </a:r>
            <a:r>
              <a:rPr lang="en-US" dirty="0" smtClean="0">
                <a:solidFill>
                  <a:srgbClr val="00B050"/>
                </a:solidFill>
              </a:rPr>
              <a:t>is</a:t>
            </a:r>
            <a:r>
              <a:rPr lang="en-US" dirty="0" smtClean="0">
                <a:solidFill>
                  <a:srgbClr val="FF0000"/>
                </a:solidFill>
              </a:rPr>
              <a:t> </a:t>
            </a:r>
            <a:r>
              <a:rPr lang="en-US" dirty="0" smtClean="0">
                <a:solidFill>
                  <a:srgbClr val="7030A0"/>
                </a:solidFill>
              </a:rPr>
              <a:t>in the zoo</a:t>
            </a:r>
            <a:r>
              <a:rPr lang="en-US" dirty="0" smtClean="0"/>
              <a:t>.</a:t>
            </a:r>
            <a:endParaRPr lang="en-US" dirty="0"/>
          </a:p>
        </p:txBody>
      </p:sp>
      <p:grpSp>
        <p:nvGrpSpPr>
          <p:cNvPr id="3" name="Group 2"/>
          <p:cNvGrpSpPr/>
          <p:nvPr/>
        </p:nvGrpSpPr>
        <p:grpSpPr>
          <a:xfrm>
            <a:off x="6449869" y="95213"/>
            <a:ext cx="2037480" cy="1355627"/>
            <a:chOff x="6229699" y="2668044"/>
            <a:chExt cx="2037480" cy="1355627"/>
          </a:xfrm>
        </p:grpSpPr>
        <p:sp>
          <p:nvSpPr>
            <p:cNvPr id="13"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6443255" y="2886823"/>
              <a:ext cx="1610368" cy="738664"/>
            </a:xfrm>
            <a:prstGeom prst="rect">
              <a:avLst/>
            </a:prstGeom>
            <a:noFill/>
          </p:spPr>
          <p:txBody>
            <a:bodyPr wrap="square" rtlCol="0">
              <a:spAutoFit/>
            </a:bodyPr>
            <a:lstStyle/>
            <a:p>
              <a:pPr algn="ctr"/>
              <a:r>
                <a:rPr lang="en-US" dirty="0" smtClean="0">
                  <a:solidFill>
                    <a:srgbClr val="1C4587"/>
                  </a:solidFill>
                </a:rPr>
                <a:t>IN THE ZOO is an adverbial prep phrase. </a:t>
              </a:r>
              <a:endParaRPr lang="en-US" dirty="0">
                <a:solidFill>
                  <a:srgbClr val="1C4587"/>
                </a:solidFill>
              </a:endParaRPr>
            </a:p>
          </p:txBody>
        </p:sp>
      </p:grpSp>
      <p:grpSp>
        <p:nvGrpSpPr>
          <p:cNvPr id="22" name="Group 21"/>
          <p:cNvGrpSpPr/>
          <p:nvPr/>
        </p:nvGrpSpPr>
        <p:grpSpPr>
          <a:xfrm>
            <a:off x="5898524" y="2377502"/>
            <a:ext cx="1831100" cy="1385280"/>
            <a:chOff x="5898524" y="2377502"/>
            <a:chExt cx="1831100" cy="1385280"/>
          </a:xfrm>
        </p:grpSpPr>
        <p:sp>
          <p:nvSpPr>
            <p:cNvPr id="14" name="Google Shape;297;p36"/>
            <p:cNvSpPr/>
            <p:nvPr/>
          </p:nvSpPr>
          <p:spPr>
            <a:xfrm rot="10800000" flipH="1" flipV="1">
              <a:off x="5898524" y="2377502"/>
              <a:ext cx="1831100" cy="1385280"/>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p:cNvSpPr txBox="1"/>
            <p:nvPr/>
          </p:nvSpPr>
          <p:spPr>
            <a:xfrm>
              <a:off x="6042751" y="2588833"/>
              <a:ext cx="1466199" cy="738664"/>
            </a:xfrm>
            <a:prstGeom prst="rect">
              <a:avLst/>
            </a:prstGeom>
            <a:noFill/>
          </p:spPr>
          <p:txBody>
            <a:bodyPr wrap="square" rtlCol="0">
              <a:spAutoFit/>
            </a:bodyPr>
            <a:lstStyle/>
            <a:p>
              <a:pPr algn="ctr"/>
              <a:r>
                <a:rPr lang="en-US" dirty="0" smtClean="0">
                  <a:solidFill>
                    <a:srgbClr val="1C4587"/>
                  </a:solidFill>
                </a:rPr>
                <a:t>Down with the prep. Across with the noun.</a:t>
              </a:r>
              <a:endParaRPr lang="en-US" dirty="0">
                <a:solidFill>
                  <a:srgbClr val="1C4587"/>
                </a:solidFill>
              </a:endParaRPr>
            </a:p>
          </p:txBody>
        </p:sp>
      </p:grpSp>
      <p:cxnSp>
        <p:nvCxnSpPr>
          <p:cNvPr id="19" name="Straight Connector 18"/>
          <p:cNvCxnSpPr/>
          <p:nvPr/>
        </p:nvCxnSpPr>
        <p:spPr>
          <a:xfrm flipV="1">
            <a:off x="5334557" y="4133282"/>
            <a:ext cx="1152890"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611027" y="3709355"/>
            <a:ext cx="889700" cy="461665"/>
          </a:xfrm>
          <a:prstGeom prst="rect">
            <a:avLst/>
          </a:prstGeom>
          <a:noFill/>
        </p:spPr>
        <p:txBody>
          <a:bodyPr wrap="square" rtlCol="0">
            <a:spAutoFit/>
          </a:bodyPr>
          <a:lstStyle/>
          <a:p>
            <a:r>
              <a:rPr lang="en-US" sz="2400" dirty="0" smtClean="0">
                <a:solidFill>
                  <a:schemeClr val="tx1"/>
                </a:solidFill>
                <a:latin typeface="Arial" panose="020B0604020202020204" pitchFamily="34" charset="0"/>
                <a:cs typeface="Arial" panose="020B0604020202020204" pitchFamily="34" charset="0"/>
              </a:rPr>
              <a:t>noun</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941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par>
                          <p:cTn id="9" fill="hold">
                            <p:stCondLst>
                              <p:cond delay="500"/>
                            </p:stCondLst>
                            <p:childTnLst>
                              <p:par>
                                <p:cTn id="10" presetID="2" presetClass="exit" presetSubtype="4" fill="hold" grpId="0" nodeType="afterEffect">
                                  <p:stCondLst>
                                    <p:cond delay="0"/>
                                  </p:stCondLst>
                                  <p:childTnLst>
                                    <p:anim calcmode="lin" valueType="num">
                                      <p:cBhvr additive="base">
                                        <p:cTn id="11" dur="500"/>
                                        <p:tgtEl>
                                          <p:spTgt spid="21"/>
                                        </p:tgtEl>
                                        <p:attrNameLst>
                                          <p:attrName>ppt_x</p:attrName>
                                        </p:attrNameLst>
                                      </p:cBhvr>
                                      <p:tavLst>
                                        <p:tav tm="0">
                                          <p:val>
                                            <p:strVal val="ppt_x"/>
                                          </p:val>
                                        </p:tav>
                                        <p:tav tm="100000">
                                          <p:val>
                                            <p:strVal val="ppt_x"/>
                                          </p:val>
                                        </p:tav>
                                      </p:tavLst>
                                    </p:anim>
                                    <p:anim calcmode="lin" valueType="num">
                                      <p:cBhvr additive="base">
                                        <p:cTn id="12" dur="500"/>
                                        <p:tgtEl>
                                          <p:spTgt spid="21"/>
                                        </p:tgtEl>
                                        <p:attrNameLst>
                                          <p:attrName>ppt_y</p:attrName>
                                        </p:attrNameLst>
                                      </p:cBhvr>
                                      <p:tavLst>
                                        <p:tav tm="0">
                                          <p:val>
                                            <p:strVal val="ppt_y"/>
                                          </p:val>
                                        </p:tav>
                                        <p:tav tm="100000">
                                          <p:val>
                                            <p:strVal val="1+ppt_h/2"/>
                                          </p:val>
                                        </p:tav>
                                      </p:tavLst>
                                    </p:anim>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ctrTitle" idx="4294967295"/>
          </p:nvPr>
        </p:nvSpPr>
        <p:spPr>
          <a:xfrm>
            <a:off x="1806950" y="600098"/>
            <a:ext cx="6334968"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dirty="0" smtClean="0"/>
              <a:t>Objective Complements</a:t>
            </a:r>
            <a:endParaRPr sz="7200" dirty="0"/>
          </a:p>
        </p:txBody>
      </p:sp>
      <p:sp>
        <p:nvSpPr>
          <p:cNvPr id="88" name="Google Shape;88;p17"/>
          <p:cNvSpPr txBox="1">
            <a:spLocks noGrp="1"/>
          </p:cNvSpPr>
          <p:nvPr>
            <p:ph type="subTitle" idx="4294967295"/>
          </p:nvPr>
        </p:nvSpPr>
        <p:spPr>
          <a:xfrm>
            <a:off x="1599665" y="1937998"/>
            <a:ext cx="4874100" cy="155676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F</a:t>
            </a:r>
            <a:r>
              <a:rPr lang="en" dirty="0" smtClean="0"/>
              <a:t>ollow the Direct Object </a:t>
            </a:r>
          </a:p>
          <a:p>
            <a:pPr marL="0" lvl="0" indent="0" algn="l" rtl="0">
              <a:spcBef>
                <a:spcPts val="0"/>
              </a:spcBef>
              <a:spcAft>
                <a:spcPts val="0"/>
              </a:spcAft>
              <a:buNone/>
            </a:pPr>
            <a:r>
              <a:rPr lang="en" dirty="0" smtClean="0"/>
              <a:t>May be signaled with “as” or “to be”</a:t>
            </a:r>
          </a:p>
          <a:p>
            <a:pPr marL="463550" lvl="0" indent="-463550" algn="l" rtl="0">
              <a:spcBef>
                <a:spcPts val="0"/>
              </a:spcBef>
              <a:spcAft>
                <a:spcPts val="0"/>
              </a:spcAft>
              <a:buNone/>
            </a:pPr>
            <a:r>
              <a:rPr lang="en" dirty="0" smtClean="0"/>
              <a:t>Forms Patterns IX and X </a:t>
            </a:r>
            <a:endParaRPr dirty="0"/>
          </a:p>
        </p:txBody>
      </p:sp>
      <p:sp>
        <p:nvSpPr>
          <p:cNvPr id="89" name="Google Shape;89;p17"/>
          <p:cNvSpPr/>
          <p:nvPr/>
        </p:nvSpPr>
        <p:spPr>
          <a:xfrm>
            <a:off x="6711071" y="2548448"/>
            <a:ext cx="1693301" cy="1715846"/>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0" name="Google Shape;90;p17"/>
          <p:cNvSpPr/>
          <p:nvPr/>
        </p:nvSpPr>
        <p:spPr>
          <a:xfrm rot="1472978">
            <a:off x="5171507" y="3405154"/>
            <a:ext cx="989994" cy="96432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1" name="Google Shape;91;p17"/>
          <p:cNvSpPr/>
          <p:nvPr/>
        </p:nvSpPr>
        <p:spPr>
          <a:xfrm>
            <a:off x="6651028" y="2363666"/>
            <a:ext cx="433447" cy="42119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2" name="Google Shape;92;p17"/>
          <p:cNvSpPr/>
          <p:nvPr/>
        </p:nvSpPr>
        <p:spPr>
          <a:xfrm rot="2487249">
            <a:off x="6104829" y="4295571"/>
            <a:ext cx="308371" cy="29965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3090594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P</a:t>
            </a:r>
            <a:r>
              <a:rPr lang="en-US" dirty="0" smtClean="0"/>
              <a:t>a</a:t>
            </a:r>
            <a:r>
              <a:rPr lang="en" dirty="0" smtClean="0"/>
              <a:t>ttern I: </a:t>
            </a:r>
            <a:r>
              <a:rPr lang="en" dirty="0" smtClean="0">
                <a:solidFill>
                  <a:srgbClr val="FF0000"/>
                </a:solidFill>
              </a:rPr>
              <a:t>NP</a:t>
            </a:r>
            <a:r>
              <a:rPr lang="en" dirty="0" smtClean="0"/>
              <a:t> – </a:t>
            </a:r>
            <a:r>
              <a:rPr lang="en" dirty="0" smtClean="0">
                <a:solidFill>
                  <a:srgbClr val="00B050"/>
                </a:solidFill>
              </a:rPr>
              <a:t>BE</a:t>
            </a:r>
            <a:r>
              <a:rPr lang="en" dirty="0" smtClean="0"/>
              <a:t> – </a:t>
            </a:r>
            <a:r>
              <a:rPr lang="en" dirty="0" smtClean="0">
                <a:solidFill>
                  <a:srgbClr val="7030A0"/>
                </a:solidFill>
              </a:rPr>
              <a:t>ADV T/P</a:t>
            </a:r>
            <a:endParaRPr dirty="0">
              <a:solidFill>
                <a:srgbClr val="7030A0"/>
              </a:solidFill>
            </a:endParaRPr>
          </a:p>
        </p:txBody>
      </p:sp>
      <p:cxnSp>
        <p:nvCxnSpPr>
          <p:cNvPr id="6" name="Straight Connector 5"/>
          <p:cNvCxnSpPr/>
          <p:nvPr/>
        </p:nvCxnSpPr>
        <p:spPr>
          <a:xfrm flipV="1">
            <a:off x="2335331" y="3369498"/>
            <a:ext cx="3544866" cy="5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89183" y="2780776"/>
            <a:ext cx="12526" cy="1177447"/>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553169" y="3369498"/>
            <a:ext cx="805971" cy="76378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419688" y="2780776"/>
            <a:ext cx="939452" cy="461665"/>
          </a:xfrm>
          <a:prstGeom prst="rect">
            <a:avLst/>
          </a:prstGeom>
          <a:noFill/>
        </p:spPr>
        <p:txBody>
          <a:bodyPr wrap="square" rtlCol="0">
            <a:spAutoFit/>
          </a:bodyPr>
          <a:lstStyle/>
          <a:p>
            <a:r>
              <a:rPr lang="en-US" sz="2400" dirty="0" smtClean="0">
                <a:solidFill>
                  <a:srgbClr val="00B050"/>
                </a:solidFill>
                <a:latin typeface="Arial" panose="020B0604020202020204" pitchFamily="34" charset="0"/>
                <a:cs typeface="Arial" panose="020B0604020202020204" pitchFamily="34" charset="0"/>
              </a:rPr>
              <a:t>is</a:t>
            </a:r>
            <a:endParaRPr lang="en-US" sz="2400"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2335331" y="2780776"/>
            <a:ext cx="1717102"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monkey</a:t>
            </a:r>
            <a:endParaRPr lang="en-US" sz="24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rot="2554353">
            <a:off x="4965816" y="3507109"/>
            <a:ext cx="592137"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in</a:t>
            </a:r>
            <a:endParaRPr lang="en-US" sz="2400" dirty="0">
              <a:solidFill>
                <a:srgbClr val="7030A0"/>
              </a:solidFill>
              <a:latin typeface="Arial" panose="020B0604020202020204" pitchFamily="34" charset="0"/>
              <a:cs typeface="Arial" panose="020B0604020202020204" pitchFamily="34" charset="0"/>
            </a:endParaRPr>
          </a:p>
        </p:txBody>
      </p:sp>
      <p:sp>
        <p:nvSpPr>
          <p:cNvPr id="16" name="Google Shape;68;p14"/>
          <p:cNvSpPr txBox="1">
            <a:spLocks/>
          </p:cNvSpPr>
          <p:nvPr/>
        </p:nvSpPr>
        <p:spPr>
          <a:xfrm>
            <a:off x="1924657" y="945501"/>
            <a:ext cx="4525212" cy="5310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1pPr>
            <a:lvl2pPr marR="0" lvl="1"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2pPr>
            <a:lvl3pPr marR="0" lvl="2"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3pPr>
            <a:lvl4pPr marR="0" lvl="3"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4pPr>
            <a:lvl5pPr marR="0" lvl="4"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5pPr>
            <a:lvl6pPr marR="0" lvl="5"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6pPr>
            <a:lvl7pPr marR="0" lvl="6"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7pPr>
            <a:lvl8pPr marR="0" lvl="7"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8pPr>
            <a:lvl9pPr marR="0" lvl="8" algn="l" rtl="0">
              <a:lnSpc>
                <a:spcPct val="100000"/>
              </a:lnSpc>
              <a:spcBef>
                <a:spcPts val="0"/>
              </a:spcBef>
              <a:spcAft>
                <a:spcPts val="0"/>
              </a:spcAft>
              <a:buClr>
                <a:srgbClr val="1C4587"/>
              </a:buClr>
              <a:buSzPts val="3200"/>
              <a:buFont typeface="Amatic SC"/>
              <a:buNone/>
              <a:defRPr sz="3200" b="1" i="0" u="none" strike="noStrike" cap="none">
                <a:solidFill>
                  <a:srgbClr val="1C4587"/>
                </a:solidFill>
                <a:latin typeface="Amatic SC"/>
                <a:ea typeface="Amatic SC"/>
                <a:cs typeface="Amatic SC"/>
                <a:sym typeface="Amatic SC"/>
              </a:defRPr>
            </a:lvl9pPr>
          </a:lstStyle>
          <a:p>
            <a:r>
              <a:rPr lang="en-US" dirty="0" smtClean="0"/>
              <a:t>Example #2: </a:t>
            </a:r>
            <a:r>
              <a:rPr lang="en-US" dirty="0" smtClean="0">
                <a:solidFill>
                  <a:srgbClr val="FF0000"/>
                </a:solidFill>
              </a:rPr>
              <a:t>The monkey </a:t>
            </a:r>
            <a:r>
              <a:rPr lang="en-US" dirty="0" smtClean="0">
                <a:solidFill>
                  <a:srgbClr val="00B050"/>
                </a:solidFill>
              </a:rPr>
              <a:t>is</a:t>
            </a:r>
            <a:r>
              <a:rPr lang="en-US" dirty="0" smtClean="0">
                <a:solidFill>
                  <a:srgbClr val="FF0000"/>
                </a:solidFill>
              </a:rPr>
              <a:t> </a:t>
            </a:r>
            <a:r>
              <a:rPr lang="en-US" dirty="0" smtClean="0">
                <a:solidFill>
                  <a:srgbClr val="7030A0"/>
                </a:solidFill>
              </a:rPr>
              <a:t>in the zoo</a:t>
            </a:r>
            <a:r>
              <a:rPr lang="en-US" dirty="0" smtClean="0"/>
              <a:t>.</a:t>
            </a:r>
            <a:endParaRPr lang="en-US" dirty="0"/>
          </a:p>
        </p:txBody>
      </p:sp>
      <p:grpSp>
        <p:nvGrpSpPr>
          <p:cNvPr id="3" name="Group 2"/>
          <p:cNvGrpSpPr/>
          <p:nvPr/>
        </p:nvGrpSpPr>
        <p:grpSpPr>
          <a:xfrm>
            <a:off x="6449869" y="95213"/>
            <a:ext cx="2037480" cy="1355627"/>
            <a:chOff x="6229699" y="2668044"/>
            <a:chExt cx="2037480" cy="1355627"/>
          </a:xfrm>
        </p:grpSpPr>
        <p:sp>
          <p:nvSpPr>
            <p:cNvPr id="13" name="Google Shape;297;p36"/>
            <p:cNvSpPr/>
            <p:nvPr/>
          </p:nvSpPr>
          <p:spPr>
            <a:xfrm>
              <a:off x="6229699" y="2668044"/>
              <a:ext cx="2037480" cy="1355627"/>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6443255" y="2886823"/>
              <a:ext cx="1610368" cy="738664"/>
            </a:xfrm>
            <a:prstGeom prst="rect">
              <a:avLst/>
            </a:prstGeom>
            <a:noFill/>
          </p:spPr>
          <p:txBody>
            <a:bodyPr wrap="square" rtlCol="0">
              <a:spAutoFit/>
            </a:bodyPr>
            <a:lstStyle/>
            <a:p>
              <a:pPr algn="ctr"/>
              <a:r>
                <a:rPr lang="en-US" dirty="0" smtClean="0">
                  <a:solidFill>
                    <a:srgbClr val="1C4587"/>
                  </a:solidFill>
                </a:rPr>
                <a:t>IN THE ZOO is an adverbial prep phrase. </a:t>
              </a:r>
              <a:endParaRPr lang="en-US" dirty="0">
                <a:solidFill>
                  <a:srgbClr val="1C4587"/>
                </a:solidFill>
              </a:endParaRPr>
            </a:p>
          </p:txBody>
        </p:sp>
      </p:grpSp>
      <p:grpSp>
        <p:nvGrpSpPr>
          <p:cNvPr id="22" name="Group 21"/>
          <p:cNvGrpSpPr/>
          <p:nvPr/>
        </p:nvGrpSpPr>
        <p:grpSpPr>
          <a:xfrm>
            <a:off x="5898524" y="2377502"/>
            <a:ext cx="1831100" cy="1385280"/>
            <a:chOff x="5898524" y="2377502"/>
            <a:chExt cx="1831100" cy="1385280"/>
          </a:xfrm>
        </p:grpSpPr>
        <p:sp>
          <p:nvSpPr>
            <p:cNvPr id="14" name="Google Shape;297;p36"/>
            <p:cNvSpPr/>
            <p:nvPr/>
          </p:nvSpPr>
          <p:spPr>
            <a:xfrm rot="10800000" flipH="1" flipV="1">
              <a:off x="5898524" y="2377502"/>
              <a:ext cx="1831100" cy="1385280"/>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p:cNvSpPr txBox="1"/>
            <p:nvPr/>
          </p:nvSpPr>
          <p:spPr>
            <a:xfrm>
              <a:off x="6042751" y="2588833"/>
              <a:ext cx="1466199" cy="738664"/>
            </a:xfrm>
            <a:prstGeom prst="rect">
              <a:avLst/>
            </a:prstGeom>
            <a:noFill/>
          </p:spPr>
          <p:txBody>
            <a:bodyPr wrap="square" rtlCol="0">
              <a:spAutoFit/>
            </a:bodyPr>
            <a:lstStyle/>
            <a:p>
              <a:pPr algn="ctr"/>
              <a:r>
                <a:rPr lang="en-US" dirty="0" smtClean="0">
                  <a:solidFill>
                    <a:srgbClr val="1C4587"/>
                  </a:solidFill>
                </a:rPr>
                <a:t>Down with the prep. Across with the noun.</a:t>
              </a:r>
              <a:endParaRPr lang="en-US" dirty="0">
                <a:solidFill>
                  <a:srgbClr val="1C4587"/>
                </a:solidFill>
              </a:endParaRPr>
            </a:p>
          </p:txBody>
        </p:sp>
      </p:grpSp>
      <p:cxnSp>
        <p:nvCxnSpPr>
          <p:cNvPr id="19" name="Straight Connector 18"/>
          <p:cNvCxnSpPr/>
          <p:nvPr/>
        </p:nvCxnSpPr>
        <p:spPr>
          <a:xfrm flipV="1">
            <a:off x="5334557" y="4133282"/>
            <a:ext cx="1152890"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611027" y="3709355"/>
            <a:ext cx="889700" cy="461665"/>
          </a:xfrm>
          <a:prstGeom prst="rect">
            <a:avLst/>
          </a:prstGeom>
          <a:noFill/>
        </p:spPr>
        <p:txBody>
          <a:bodyPr wrap="square" rtlCol="0">
            <a:spAutoFit/>
          </a:bodyPr>
          <a:lstStyle/>
          <a:p>
            <a:r>
              <a:rPr lang="en-US" sz="2400" dirty="0" smtClean="0">
                <a:solidFill>
                  <a:srgbClr val="7030A0"/>
                </a:solidFill>
                <a:latin typeface="Arial" panose="020B0604020202020204" pitchFamily="34" charset="0"/>
                <a:cs typeface="Arial" panose="020B0604020202020204" pitchFamily="34" charset="0"/>
              </a:rPr>
              <a:t>zoo</a:t>
            </a:r>
            <a:endParaRPr lang="en-US" sz="2400" dirty="0">
              <a:solidFill>
                <a:srgbClr val="7030A0"/>
              </a:solidFill>
              <a:latin typeface="Arial" panose="020B0604020202020204" pitchFamily="34" charset="0"/>
              <a:cs typeface="Arial" panose="020B0604020202020204" pitchFamily="34" charset="0"/>
            </a:endParaRPr>
          </a:p>
        </p:txBody>
      </p:sp>
      <p:grpSp>
        <p:nvGrpSpPr>
          <p:cNvPr id="24" name="Group 23"/>
          <p:cNvGrpSpPr/>
          <p:nvPr/>
        </p:nvGrpSpPr>
        <p:grpSpPr>
          <a:xfrm>
            <a:off x="6229162" y="2362091"/>
            <a:ext cx="2609097" cy="2781409"/>
            <a:chOff x="-644096" y="2341987"/>
            <a:chExt cx="2609097" cy="2781409"/>
          </a:xfrm>
        </p:grpSpPr>
        <p:pic>
          <p:nvPicPr>
            <p:cNvPr id="25" name="Picture 24"/>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0" b="90000" l="9885" r="89885"/>
                      </a14:imgEffect>
                    </a14:imgLayer>
                  </a14:imgProps>
                </a:ext>
                <a:ext uri="{28A0092B-C50C-407E-A947-70E740481C1C}">
                  <a14:useLocalDpi xmlns:a14="http://schemas.microsoft.com/office/drawing/2010/main" val="0"/>
                </a:ext>
              </a:extLst>
            </a:blip>
            <a:srcRect l="26829" r="25723" b="23517"/>
            <a:stretch/>
          </p:blipFill>
          <p:spPr>
            <a:xfrm>
              <a:off x="296147" y="3576734"/>
              <a:ext cx="1439275" cy="1546662"/>
            </a:xfrm>
            <a:prstGeom prst="rect">
              <a:avLst/>
            </a:prstGeom>
          </p:spPr>
        </p:pic>
        <p:sp>
          <p:nvSpPr>
            <p:cNvPr id="26" name="Rounded Rectangular Callout 25"/>
            <p:cNvSpPr/>
            <p:nvPr/>
          </p:nvSpPr>
          <p:spPr>
            <a:xfrm>
              <a:off x="-644096" y="2341987"/>
              <a:ext cx="2609097" cy="965406"/>
            </a:xfrm>
            <a:prstGeom prst="wedgeRoundRectCallout">
              <a:avLst>
                <a:gd name="adj1" fmla="val -3710"/>
                <a:gd name="adj2" fmla="val 123520"/>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Determiners like THE connect to NOUNS they determine. Place them on a diagonal line. </a:t>
              </a:r>
              <a:endParaRPr lang="en-US" sz="1200" dirty="0"/>
            </a:p>
          </p:txBody>
        </p:sp>
      </p:grpSp>
      <p:cxnSp>
        <p:nvCxnSpPr>
          <p:cNvPr id="5" name="Straight Connector 4"/>
          <p:cNvCxnSpPr/>
          <p:nvPr/>
        </p:nvCxnSpPr>
        <p:spPr>
          <a:xfrm>
            <a:off x="2675964" y="3367654"/>
            <a:ext cx="1549958" cy="1446393"/>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p:cNvSpPr txBox="1"/>
          <p:nvPr/>
        </p:nvSpPr>
        <p:spPr>
          <a:xfrm rot="2554353">
            <a:off x="2886268" y="3817678"/>
            <a:ext cx="1760607" cy="461665"/>
          </a:xfrm>
          <a:prstGeom prst="rect">
            <a:avLst/>
          </a:prstGeom>
          <a:noFill/>
        </p:spPr>
        <p:txBody>
          <a:bodyPr wrap="square" rtlCol="0">
            <a:spAutoFit/>
          </a:bodyPr>
          <a:lstStyle/>
          <a:p>
            <a:r>
              <a:rPr lang="en-US" sz="2400" dirty="0" smtClean="0">
                <a:solidFill>
                  <a:schemeClr val="tx1"/>
                </a:solidFill>
                <a:latin typeface="Arial" panose="020B0604020202020204" pitchFamily="34" charset="0"/>
                <a:cs typeface="Arial" panose="020B0604020202020204" pitchFamily="34" charset="0"/>
              </a:rPr>
              <a:t>determiner</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577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xit" presetSubtype="0" fill="hold" nodeType="afterEffect">
                                  <p:stCondLst>
                                    <p:cond delay="100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2"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1+#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7" grpId="0"/>
    </p:bldLst>
  </p:timing>
</p:sld>
</file>

<file path=ppt/theme/theme1.xml><?xml version="1.0" encoding="utf-8"?>
<a:theme xmlns:a="http://schemas.openxmlformats.org/drawingml/2006/main" name="Kat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4091</TotalTime>
  <Words>4322</Words>
  <Application>Microsoft Office PowerPoint</Application>
  <PresentationFormat>On-screen Show (16:9)</PresentationFormat>
  <Paragraphs>733</Paragraphs>
  <Slides>80</Slides>
  <Notes>80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Amatic SC</vt:lpstr>
      <vt:lpstr>Arial</vt:lpstr>
      <vt:lpstr>Caveat</vt:lpstr>
      <vt:lpstr>Kate template</vt:lpstr>
      <vt:lpstr>Diagramming Sentences Tutorial</vt:lpstr>
      <vt:lpstr>PowerPoint Presentation</vt:lpstr>
      <vt:lpstr>Reed-Kellogg Sentence Diagramming</vt:lpstr>
      <vt:lpstr>Patterns I-III  use TO BE verbs</vt:lpstr>
      <vt:lpstr>Pattern I: NP – BE – ADV T/P</vt:lpstr>
      <vt:lpstr>Pattern I: NP – BE – ADV T/P</vt:lpstr>
      <vt:lpstr>Pattern I: NP – BE – ADV T/P</vt:lpstr>
      <vt:lpstr>Pattern I: NP – BE – ADV T/P</vt:lpstr>
      <vt:lpstr>Pattern I: NP – BE – ADV T/P</vt:lpstr>
      <vt:lpstr>Pattern I: NP – BE – ADV T/P</vt:lpstr>
      <vt:lpstr>Pattern I: NP – BE – ADV T/P</vt:lpstr>
      <vt:lpstr>Pattern I: NP – BE – ADV T/P</vt:lpstr>
      <vt:lpstr>Pattern I: NP – BE – ADV T/P</vt:lpstr>
      <vt:lpstr>Pattern I: NP – BE – ADV T/P</vt:lpstr>
      <vt:lpstr>Pattern I: NP – BE – ADV T/P</vt:lpstr>
      <vt:lpstr>Pattern I: NP – BE – ADV T/P</vt:lpstr>
      <vt:lpstr>Pattern I: NP – BE – ADV T/P</vt:lpstr>
      <vt:lpstr>Pattern II: NP – BE – ADJ</vt:lpstr>
      <vt:lpstr>Pattern II: NP – BE – ADJ</vt:lpstr>
      <vt:lpstr>Pattern II: NP – BE – ADJ</vt:lpstr>
      <vt:lpstr>Pattern II: NP – BE – ADJ</vt:lpstr>
      <vt:lpstr>Pattern II: NP – BE – ADJ</vt:lpstr>
      <vt:lpstr>Pattern II: NP – BE – ADJ</vt:lpstr>
      <vt:lpstr>Pattern II: NP – BE – ADJ</vt:lpstr>
      <vt:lpstr>Pattern II: NP – BE – ADJ</vt:lpstr>
      <vt:lpstr>Pattern II: NP – BE – ADJ</vt:lpstr>
      <vt:lpstr>Pattern II: NP – BE – ADJ</vt:lpstr>
      <vt:lpstr>Pattern II: NP – BE – ADJ</vt:lpstr>
      <vt:lpstr>Pattern II: NP – BE – ADJ</vt:lpstr>
      <vt:lpstr>Pattern III: NP1 – BE – NP1</vt:lpstr>
      <vt:lpstr>Pattern III: NP1 – BE – NP1</vt:lpstr>
      <vt:lpstr>Pattern III: NP1 – BE – NP1</vt:lpstr>
      <vt:lpstr>Pattern III: NP1 – BE – NP1</vt:lpstr>
      <vt:lpstr>Patterns IV-V use LINKING verbs</vt:lpstr>
      <vt:lpstr>Pattern IV: NP – LV – ADJ</vt:lpstr>
      <vt:lpstr>Pattern IV: NP – LV – ADJ</vt:lpstr>
      <vt:lpstr>Pattern IV: NP – LV – ADJ</vt:lpstr>
      <vt:lpstr>Pattern IV: NP – LV – ADJ</vt:lpstr>
      <vt:lpstr>Pattern IV: NP – LV – ADJ</vt:lpstr>
      <vt:lpstr>Pattern IV: NP – LV – ADJ</vt:lpstr>
      <vt:lpstr>Pattern IV: NP – LV – ADJ</vt:lpstr>
      <vt:lpstr>Predicate Adjectives</vt:lpstr>
      <vt:lpstr>Pattern V: NP1 – LV – NP1</vt:lpstr>
      <vt:lpstr>Pattern V: NP1 – LV – NP1</vt:lpstr>
      <vt:lpstr>Pattern V: NP1 – LV – NP1</vt:lpstr>
      <vt:lpstr>Pattern V: NP1 – LV – NP1</vt:lpstr>
      <vt:lpstr>Pattern V: NP1 – LV – NP1</vt:lpstr>
      <vt:lpstr>Pattern V: NP1 – LV – NP1</vt:lpstr>
      <vt:lpstr>Predicate Nominatives</vt:lpstr>
      <vt:lpstr>Patterns VI-X use ACTION verbs</vt:lpstr>
      <vt:lpstr>Pattern VI: NP – V-int</vt:lpstr>
      <vt:lpstr>Pattern VI: NP – V-int</vt:lpstr>
      <vt:lpstr>Pattern VI: NP – V-int</vt:lpstr>
      <vt:lpstr>Pattern VI: NP – V-int</vt:lpstr>
      <vt:lpstr>Pattern VII: NP1 – V-tr – NP2  </vt:lpstr>
      <vt:lpstr>Pattern VII: NP1 – V-tr – NP2 </vt:lpstr>
      <vt:lpstr>Pattern VII: NP1 – V-tr – NP2 </vt:lpstr>
      <vt:lpstr>Pattern VII: NP1 – V-tr – NP2 </vt:lpstr>
      <vt:lpstr>Direct Objects</vt:lpstr>
      <vt:lpstr>Pattern VIII: NP1 – V-tr – NP2 – NP3 </vt:lpstr>
      <vt:lpstr>Pattern VIII: NP1 – V-tr – NP2 – NP3 </vt:lpstr>
      <vt:lpstr>Pattern VIII: NP1 – V-tr – NP2 – NP3 </vt:lpstr>
      <vt:lpstr>Pattern VIII: NP1 – V-tr – NP2 – NP3 </vt:lpstr>
      <vt:lpstr>Pattern VIII: NP1 – V-tr – NP2 – NP3 </vt:lpstr>
      <vt:lpstr>Pattern VIII: NP1 – V-tr – NP2 – NP3 </vt:lpstr>
      <vt:lpstr>Pattern VIII: NP1 – V-tr – NP2 – NP3 </vt:lpstr>
      <vt:lpstr>Pattern VIII: NP1 – V-tr – NP2 – NP3 </vt:lpstr>
      <vt:lpstr>Pattern VIII: NP1 – V-tr – NP2 – NP3 </vt:lpstr>
      <vt:lpstr>Pattern VIII: NP1 – V-tr – NP2 – NP3 </vt:lpstr>
      <vt:lpstr>Indirect Objects</vt:lpstr>
      <vt:lpstr>Pattern IX: NP1 – V-tr – NP2 – Adj</vt:lpstr>
      <vt:lpstr>Pattern IX: NP1 – V-tr – NP2 – Adj</vt:lpstr>
      <vt:lpstr>Pattern IX: NP1 – V-tr – NP2 – Adj</vt:lpstr>
      <vt:lpstr>Pattern IX: NP1 – V-tr – NP2 – Adj</vt:lpstr>
      <vt:lpstr>Pattern IX: NP1 – V-tr – NP2 – Adj</vt:lpstr>
      <vt:lpstr>Pattern X: NP1 – V-tr – NP2 – NP2</vt:lpstr>
      <vt:lpstr>Pattern X: NP1 – V-tr – NP2 – NP2</vt:lpstr>
      <vt:lpstr>Pattern X: NP1 – V-tr – NP2 – NP2</vt:lpstr>
      <vt:lpstr>Pattern X: NP1 – V-tr – NP2 – NP2</vt:lpstr>
      <vt:lpstr>Objective Complements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Jeffrey Marsh</dc:creator>
  <cp:lastModifiedBy>PEAK</cp:lastModifiedBy>
  <cp:revision>125</cp:revision>
  <dcterms:modified xsi:type="dcterms:W3CDTF">2020-01-04T20:17:58Z</dcterms:modified>
</cp:coreProperties>
</file>